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92" d="100"/>
          <a:sy n="92" d="100"/>
        </p:scale>
        <p:origin x="1872" y="-19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55971A-095E-4E98-B290-0AC9B4FC2B91}" type="datetimeFigureOut">
              <a:rPr lang="en-GB" smtClean="0"/>
              <a:t>07/12/2020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0D4A085-7B3C-4D40-8F74-0CB83C241B3F}" type="slidenum">
              <a:rPr lang="en-GB" smtClean="0"/>
              <a:t>‹#›</a:t>
            </a:fld>
            <a:endParaRPr lang="en-GB" dirty="0"/>
          </a:p>
        </p:txBody>
      </p:sp>
    </p:spTree>
    <p:extLst>
      <p:ext uri="{BB962C8B-B14F-4D97-AF65-F5344CB8AC3E}">
        <p14:creationId xmlns:p14="http://schemas.microsoft.com/office/powerpoint/2010/main" val="1837705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55971A-095E-4E98-B290-0AC9B4FC2B91}" type="datetimeFigureOut">
              <a:rPr lang="en-GB" smtClean="0"/>
              <a:t>07/12/2020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0D4A085-7B3C-4D40-8F74-0CB83C241B3F}" type="slidenum">
              <a:rPr lang="en-GB" smtClean="0"/>
              <a:t>‹#›</a:t>
            </a:fld>
            <a:endParaRPr lang="en-GB" dirty="0"/>
          </a:p>
        </p:txBody>
      </p:sp>
    </p:spTree>
    <p:extLst>
      <p:ext uri="{BB962C8B-B14F-4D97-AF65-F5344CB8AC3E}">
        <p14:creationId xmlns:p14="http://schemas.microsoft.com/office/powerpoint/2010/main" val="2332257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55971A-095E-4E98-B290-0AC9B4FC2B91}" type="datetimeFigureOut">
              <a:rPr lang="en-GB" smtClean="0"/>
              <a:t>07/12/2020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0D4A085-7B3C-4D40-8F74-0CB83C241B3F}" type="slidenum">
              <a:rPr lang="en-GB" smtClean="0"/>
              <a:t>‹#›</a:t>
            </a:fld>
            <a:endParaRPr lang="en-GB" dirty="0"/>
          </a:p>
        </p:txBody>
      </p:sp>
    </p:spTree>
    <p:extLst>
      <p:ext uri="{BB962C8B-B14F-4D97-AF65-F5344CB8AC3E}">
        <p14:creationId xmlns:p14="http://schemas.microsoft.com/office/powerpoint/2010/main" val="3281051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55971A-095E-4E98-B290-0AC9B4FC2B91}" type="datetimeFigureOut">
              <a:rPr lang="en-GB" smtClean="0"/>
              <a:t>07/12/2020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0D4A085-7B3C-4D40-8F74-0CB83C241B3F}" type="slidenum">
              <a:rPr lang="en-GB" smtClean="0"/>
              <a:t>‹#›</a:t>
            </a:fld>
            <a:endParaRPr lang="en-GB" dirty="0"/>
          </a:p>
        </p:txBody>
      </p:sp>
    </p:spTree>
    <p:extLst>
      <p:ext uri="{BB962C8B-B14F-4D97-AF65-F5344CB8AC3E}">
        <p14:creationId xmlns:p14="http://schemas.microsoft.com/office/powerpoint/2010/main" val="2431094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55971A-095E-4E98-B290-0AC9B4FC2B91}" type="datetimeFigureOut">
              <a:rPr lang="en-GB" smtClean="0"/>
              <a:t>07/12/2020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0D4A085-7B3C-4D40-8F74-0CB83C241B3F}" type="slidenum">
              <a:rPr lang="en-GB" smtClean="0"/>
              <a:t>‹#›</a:t>
            </a:fld>
            <a:endParaRPr lang="en-GB" dirty="0"/>
          </a:p>
        </p:txBody>
      </p:sp>
    </p:spTree>
    <p:extLst>
      <p:ext uri="{BB962C8B-B14F-4D97-AF65-F5344CB8AC3E}">
        <p14:creationId xmlns:p14="http://schemas.microsoft.com/office/powerpoint/2010/main" val="539033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55971A-095E-4E98-B290-0AC9B4FC2B91}" type="datetimeFigureOut">
              <a:rPr lang="en-GB" smtClean="0"/>
              <a:t>07/12/2020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0D4A085-7B3C-4D40-8F74-0CB83C241B3F}" type="slidenum">
              <a:rPr lang="en-GB" smtClean="0"/>
              <a:t>‹#›</a:t>
            </a:fld>
            <a:endParaRPr lang="en-GB" dirty="0"/>
          </a:p>
        </p:txBody>
      </p:sp>
    </p:spTree>
    <p:extLst>
      <p:ext uri="{BB962C8B-B14F-4D97-AF65-F5344CB8AC3E}">
        <p14:creationId xmlns:p14="http://schemas.microsoft.com/office/powerpoint/2010/main" val="254341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55971A-095E-4E98-B290-0AC9B4FC2B91}" type="datetimeFigureOut">
              <a:rPr lang="en-GB" smtClean="0"/>
              <a:t>07/12/2020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0D4A085-7B3C-4D40-8F74-0CB83C241B3F}" type="slidenum">
              <a:rPr lang="en-GB" smtClean="0"/>
              <a:t>‹#›</a:t>
            </a:fld>
            <a:endParaRPr lang="en-GB" dirty="0"/>
          </a:p>
        </p:txBody>
      </p:sp>
    </p:spTree>
    <p:extLst>
      <p:ext uri="{BB962C8B-B14F-4D97-AF65-F5344CB8AC3E}">
        <p14:creationId xmlns:p14="http://schemas.microsoft.com/office/powerpoint/2010/main" val="2506972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55971A-095E-4E98-B290-0AC9B4FC2B91}" type="datetimeFigureOut">
              <a:rPr lang="en-GB" smtClean="0"/>
              <a:t>07/12/2020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0D4A085-7B3C-4D40-8F74-0CB83C241B3F}" type="slidenum">
              <a:rPr lang="en-GB" smtClean="0"/>
              <a:t>‹#›</a:t>
            </a:fld>
            <a:endParaRPr lang="en-GB" dirty="0"/>
          </a:p>
        </p:txBody>
      </p:sp>
    </p:spTree>
    <p:extLst>
      <p:ext uri="{BB962C8B-B14F-4D97-AF65-F5344CB8AC3E}">
        <p14:creationId xmlns:p14="http://schemas.microsoft.com/office/powerpoint/2010/main" val="304114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55971A-095E-4E98-B290-0AC9B4FC2B91}" type="datetimeFigureOut">
              <a:rPr lang="en-GB" smtClean="0"/>
              <a:t>07/12/2020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0D4A085-7B3C-4D40-8F74-0CB83C241B3F}" type="slidenum">
              <a:rPr lang="en-GB" smtClean="0"/>
              <a:t>‹#›</a:t>
            </a:fld>
            <a:endParaRPr lang="en-GB" dirty="0"/>
          </a:p>
        </p:txBody>
      </p:sp>
    </p:spTree>
    <p:extLst>
      <p:ext uri="{BB962C8B-B14F-4D97-AF65-F5344CB8AC3E}">
        <p14:creationId xmlns:p14="http://schemas.microsoft.com/office/powerpoint/2010/main" val="392596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B55971A-095E-4E98-B290-0AC9B4FC2B91}" type="datetimeFigureOut">
              <a:rPr lang="en-GB" smtClean="0"/>
              <a:t>07/12/2020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0D4A085-7B3C-4D40-8F74-0CB83C241B3F}" type="slidenum">
              <a:rPr lang="en-GB" smtClean="0"/>
              <a:t>‹#›</a:t>
            </a:fld>
            <a:endParaRPr lang="en-GB" dirty="0"/>
          </a:p>
        </p:txBody>
      </p:sp>
    </p:spTree>
    <p:extLst>
      <p:ext uri="{BB962C8B-B14F-4D97-AF65-F5344CB8AC3E}">
        <p14:creationId xmlns:p14="http://schemas.microsoft.com/office/powerpoint/2010/main" val="2456877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B55971A-095E-4E98-B290-0AC9B4FC2B91}" type="datetimeFigureOut">
              <a:rPr lang="en-GB" smtClean="0"/>
              <a:t>07/12/2020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0D4A085-7B3C-4D40-8F74-0CB83C241B3F}" type="slidenum">
              <a:rPr lang="en-GB" smtClean="0"/>
              <a:t>‹#›</a:t>
            </a:fld>
            <a:endParaRPr lang="en-GB" dirty="0"/>
          </a:p>
        </p:txBody>
      </p:sp>
    </p:spTree>
    <p:extLst>
      <p:ext uri="{BB962C8B-B14F-4D97-AF65-F5344CB8AC3E}">
        <p14:creationId xmlns:p14="http://schemas.microsoft.com/office/powerpoint/2010/main" val="2968215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B55971A-095E-4E98-B290-0AC9B4FC2B91}" type="datetimeFigureOut">
              <a:rPr lang="en-GB" smtClean="0"/>
              <a:t>07/12/2020</a:t>
            </a:fld>
            <a:endParaRPr lang="en-GB"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0D4A085-7B3C-4D40-8F74-0CB83C241B3F}" type="slidenum">
              <a:rPr lang="en-GB" smtClean="0"/>
              <a:t>‹#›</a:t>
            </a:fld>
            <a:endParaRPr lang="en-GB" dirty="0"/>
          </a:p>
        </p:txBody>
      </p:sp>
    </p:spTree>
    <p:extLst>
      <p:ext uri="{BB962C8B-B14F-4D97-AF65-F5344CB8AC3E}">
        <p14:creationId xmlns:p14="http://schemas.microsoft.com/office/powerpoint/2010/main" val="30261484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573478A-BF1D-45C4-91EA-C761766A02F3}"/>
              </a:ext>
            </a:extLst>
          </p:cNvPr>
          <p:cNvSpPr txBox="1"/>
          <p:nvPr/>
        </p:nvSpPr>
        <p:spPr>
          <a:xfrm>
            <a:off x="381885" y="2700520"/>
            <a:ext cx="5363935" cy="715089"/>
          </a:xfrm>
          <a:prstGeom prst="round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b="1" dirty="0"/>
              <a:t>Expression of Interest</a:t>
            </a:r>
          </a:p>
          <a:p>
            <a:pPr algn="ctr"/>
            <a:r>
              <a:rPr lang="en-US" sz="1200" dirty="0"/>
              <a:t>Open call for EOI against set criteria. </a:t>
            </a:r>
            <a:r>
              <a:rPr lang="en-US" sz="1200" i="1" dirty="0"/>
              <a:t>Interested organisations should contact CCF to discuss their proposal before submitting an EOI.  </a:t>
            </a:r>
            <a:endParaRPr lang="en-GB" sz="1200" i="1" dirty="0"/>
          </a:p>
        </p:txBody>
      </p:sp>
      <p:sp>
        <p:nvSpPr>
          <p:cNvPr id="7" name="TextBox 6">
            <a:extLst>
              <a:ext uri="{FF2B5EF4-FFF2-40B4-BE49-F238E27FC236}">
                <a16:creationId xmlns:a16="http://schemas.microsoft.com/office/drawing/2014/main" id="{BFC111E2-1DA7-4255-9E78-1FCC847D8C3D}"/>
              </a:ext>
            </a:extLst>
          </p:cNvPr>
          <p:cNvSpPr txBox="1"/>
          <p:nvPr/>
        </p:nvSpPr>
        <p:spPr>
          <a:xfrm>
            <a:off x="1396585" y="3661719"/>
            <a:ext cx="3134860" cy="510778"/>
          </a:xfrm>
          <a:prstGeom prst="round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00" dirty="0">
                <a:effectLst/>
                <a:latin typeface="Calibri" panose="020F0502020204030204" pitchFamily="34" charset="0"/>
                <a:ea typeface="Calibri" panose="020F0502020204030204" pitchFamily="34" charset="0"/>
                <a:cs typeface="Times New Roman" panose="02020603050405020304" pitchFamily="18" charset="0"/>
              </a:rPr>
              <a:t>EOIs submitted, reviewed and shortlisted with Advisory </a:t>
            </a:r>
            <a:r>
              <a:rPr lang="en-GB" sz="1200" dirty="0">
                <a:latin typeface="Calibri" panose="020F0502020204030204" pitchFamily="34" charset="0"/>
                <a:ea typeface="Calibri" panose="020F0502020204030204" pitchFamily="34" charset="0"/>
                <a:cs typeface="Times New Roman" panose="02020603050405020304" pitchFamily="18" charset="0"/>
              </a:rPr>
              <a:t>P</a:t>
            </a:r>
            <a:r>
              <a:rPr lang="en-GB" sz="1200" dirty="0">
                <a:effectLst/>
                <a:latin typeface="Calibri" panose="020F0502020204030204" pitchFamily="34" charset="0"/>
                <a:ea typeface="Calibri" panose="020F0502020204030204" pitchFamily="34" charset="0"/>
                <a:cs typeface="Times New Roman" panose="02020603050405020304" pitchFamily="18" charset="0"/>
              </a:rPr>
              <a:t>anel.</a:t>
            </a:r>
            <a:endParaRPr lang="en-GB" sz="1200" dirty="0"/>
          </a:p>
        </p:txBody>
      </p:sp>
      <p:sp>
        <p:nvSpPr>
          <p:cNvPr id="11" name="TextBox 10">
            <a:extLst>
              <a:ext uri="{FF2B5EF4-FFF2-40B4-BE49-F238E27FC236}">
                <a16:creationId xmlns:a16="http://schemas.microsoft.com/office/drawing/2014/main" id="{7CBBCF0C-EAA7-4F36-A695-7D9F91D9F367}"/>
              </a:ext>
            </a:extLst>
          </p:cNvPr>
          <p:cNvSpPr txBox="1"/>
          <p:nvPr/>
        </p:nvSpPr>
        <p:spPr>
          <a:xfrm>
            <a:off x="584817" y="4449422"/>
            <a:ext cx="5012872" cy="306467"/>
          </a:xfrm>
          <a:prstGeom prst="round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dirty="0">
                <a:effectLst/>
                <a:latin typeface="Calibri" panose="020F0502020204030204" pitchFamily="34" charset="0"/>
                <a:ea typeface="Calibri" panose="020F0502020204030204" pitchFamily="34" charset="0"/>
                <a:cs typeface="Times New Roman" panose="02020603050405020304" pitchFamily="18" charset="0"/>
              </a:rPr>
              <a:t>Shortlisted organisations invited to </a:t>
            </a:r>
            <a:r>
              <a:rPr lang="en-US" sz="1200" dirty="0">
                <a:latin typeface="Calibri" panose="020F0502020204030204" pitchFamily="34" charset="0"/>
                <a:ea typeface="Calibri" panose="020F0502020204030204" pitchFamily="34" charset="0"/>
                <a:cs typeface="Times New Roman" panose="02020603050405020304" pitchFamily="18" charset="0"/>
              </a:rPr>
              <a:t>apply for a </a:t>
            </a:r>
            <a:r>
              <a:rPr lang="en-US" sz="1200" dirty="0">
                <a:effectLst/>
                <a:latin typeface="Calibri" panose="020F0502020204030204" pitchFamily="34" charset="0"/>
                <a:ea typeface="Calibri" panose="020F0502020204030204" pitchFamily="34" charset="0"/>
                <a:cs typeface="Times New Roman" panose="02020603050405020304" pitchFamily="18" charset="0"/>
              </a:rPr>
              <a:t>Stage 1 Bedrock Award</a:t>
            </a:r>
            <a:endParaRPr lang="en-GB" sz="1200" dirty="0"/>
          </a:p>
        </p:txBody>
      </p:sp>
      <p:sp>
        <p:nvSpPr>
          <p:cNvPr id="15" name="TextBox 14">
            <a:extLst>
              <a:ext uri="{FF2B5EF4-FFF2-40B4-BE49-F238E27FC236}">
                <a16:creationId xmlns:a16="http://schemas.microsoft.com/office/drawing/2014/main" id="{9DEDBFCD-CCA0-47C3-8B30-57DA8F0A2D21}"/>
              </a:ext>
            </a:extLst>
          </p:cNvPr>
          <p:cNvSpPr txBox="1"/>
          <p:nvPr/>
        </p:nvSpPr>
        <p:spPr>
          <a:xfrm>
            <a:off x="158728" y="5021365"/>
            <a:ext cx="5810250" cy="1123712"/>
          </a:xfrm>
          <a:prstGeom prst="round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b="1" dirty="0">
                <a:latin typeface="Calibri" panose="020F0502020204030204" pitchFamily="34" charset="0"/>
                <a:ea typeface="Calibri" panose="020F0502020204030204" pitchFamily="34" charset="0"/>
                <a:cs typeface="Times New Roman" panose="02020603050405020304" pitchFamily="18" charset="0"/>
              </a:rPr>
              <a:t>Stage 1 Bedrock Award</a:t>
            </a:r>
          </a:p>
          <a:p>
            <a:pPr algn="ctr"/>
            <a:r>
              <a:rPr lang="en-US" sz="1200" dirty="0">
                <a:latin typeface="Calibri" panose="020F0502020204030204" pitchFamily="34" charset="0"/>
                <a:ea typeface="Calibri" panose="020F0502020204030204" pitchFamily="34" charset="0"/>
                <a:cs typeface="Times New Roman" panose="02020603050405020304" pitchFamily="18" charset="0"/>
              </a:rPr>
              <a:t> Shortlisted organisations submit Stage 1 application. </a:t>
            </a:r>
            <a:r>
              <a:rPr lang="en-US" sz="1200" dirty="0">
                <a:effectLst/>
                <a:latin typeface="Calibri" panose="020F0502020204030204" pitchFamily="34" charset="0"/>
                <a:ea typeface="Calibri" panose="020F0502020204030204" pitchFamily="34" charset="0"/>
                <a:cs typeface="Times New Roman" panose="02020603050405020304" pitchFamily="18" charset="0"/>
              </a:rPr>
              <a:t>Applicants will be required to: •Explain their commitment to fully participating in the Stage 1 Bedrock Award process.</a:t>
            </a:r>
          </a:p>
          <a:p>
            <a:pPr algn="ctr"/>
            <a:r>
              <a:rPr lang="en-US" sz="1200" dirty="0">
                <a:effectLst/>
                <a:latin typeface="Calibri" panose="020F0502020204030204" pitchFamily="34" charset="0"/>
                <a:ea typeface="Calibri" panose="020F0502020204030204" pitchFamily="34" charset="0"/>
                <a:cs typeface="Times New Roman" panose="02020603050405020304" pitchFamily="18" charset="0"/>
              </a:rPr>
              <a:t>•Undertake an organisation self-assessment e.g. SWOT analysis.</a:t>
            </a:r>
          </a:p>
          <a:p>
            <a:pPr algn="ctr"/>
            <a:r>
              <a:rPr lang="en-US" sz="1200" dirty="0">
                <a:effectLst/>
                <a:latin typeface="Calibri" panose="020F0502020204030204" pitchFamily="34" charset="0"/>
                <a:ea typeface="Calibri" panose="020F0502020204030204" pitchFamily="34" charset="0"/>
                <a:cs typeface="Times New Roman" panose="02020603050405020304" pitchFamily="18" charset="0"/>
              </a:rPr>
              <a:t>•Detail what funding is required to enable capacity to participate.</a:t>
            </a:r>
          </a:p>
        </p:txBody>
      </p:sp>
      <p:sp>
        <p:nvSpPr>
          <p:cNvPr id="33" name="Arrow: Right 32">
            <a:extLst>
              <a:ext uri="{FF2B5EF4-FFF2-40B4-BE49-F238E27FC236}">
                <a16:creationId xmlns:a16="http://schemas.microsoft.com/office/drawing/2014/main" id="{C1C37E6A-6910-440B-84AD-F9C5110FC5FF}"/>
              </a:ext>
            </a:extLst>
          </p:cNvPr>
          <p:cNvSpPr/>
          <p:nvPr/>
        </p:nvSpPr>
        <p:spPr>
          <a:xfrm rot="5400000">
            <a:off x="2953504" y="3353042"/>
            <a:ext cx="237030" cy="356981"/>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49" name="Arrow: Right 48">
            <a:extLst>
              <a:ext uri="{FF2B5EF4-FFF2-40B4-BE49-F238E27FC236}">
                <a16:creationId xmlns:a16="http://schemas.microsoft.com/office/drawing/2014/main" id="{BEA1F5E5-49BE-4E81-8A00-EF99F4AFE9A5}"/>
              </a:ext>
            </a:extLst>
          </p:cNvPr>
          <p:cNvSpPr/>
          <p:nvPr/>
        </p:nvSpPr>
        <p:spPr>
          <a:xfrm rot="5400000">
            <a:off x="2955817" y="4119228"/>
            <a:ext cx="237030" cy="356981"/>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51" name="Arrow: Right 50">
            <a:extLst>
              <a:ext uri="{FF2B5EF4-FFF2-40B4-BE49-F238E27FC236}">
                <a16:creationId xmlns:a16="http://schemas.microsoft.com/office/drawing/2014/main" id="{287B281D-F115-41C3-827F-42FDC33CBA39}"/>
              </a:ext>
            </a:extLst>
          </p:cNvPr>
          <p:cNvSpPr/>
          <p:nvPr/>
        </p:nvSpPr>
        <p:spPr>
          <a:xfrm rot="5400000">
            <a:off x="2939849" y="4695526"/>
            <a:ext cx="248008" cy="356981"/>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65" name="TextBox 64">
            <a:extLst>
              <a:ext uri="{FF2B5EF4-FFF2-40B4-BE49-F238E27FC236}">
                <a16:creationId xmlns:a16="http://schemas.microsoft.com/office/drawing/2014/main" id="{DFDB1810-110C-4C6F-BC61-F178174032B9}"/>
              </a:ext>
            </a:extLst>
          </p:cNvPr>
          <p:cNvSpPr txBox="1"/>
          <p:nvPr/>
        </p:nvSpPr>
        <p:spPr>
          <a:xfrm>
            <a:off x="5278945" y="3555560"/>
            <a:ext cx="1088575" cy="715089"/>
          </a:xfrm>
          <a:prstGeom prst="roundRect">
            <a:avLst/>
          </a:prstGeom>
          <a:ln>
            <a:solidFill>
              <a:schemeClr val="dk1"/>
            </a:solidFill>
            <a:prstDash val="sysDash"/>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dirty="0">
                <a:effectLst/>
                <a:latin typeface="Calibri" panose="020F0502020204030204" pitchFamily="34" charset="0"/>
                <a:ea typeface="Calibri" panose="020F0502020204030204" pitchFamily="34" charset="0"/>
                <a:cs typeface="Times New Roman" panose="02020603050405020304" pitchFamily="18" charset="0"/>
              </a:rPr>
              <a:t>Unsuccessful applicants advised*</a:t>
            </a:r>
            <a:endParaRPr lang="en-GB" sz="1200" dirty="0"/>
          </a:p>
        </p:txBody>
      </p:sp>
      <p:grpSp>
        <p:nvGrpSpPr>
          <p:cNvPr id="2" name="Group 1">
            <a:extLst>
              <a:ext uri="{FF2B5EF4-FFF2-40B4-BE49-F238E27FC236}">
                <a16:creationId xmlns:a16="http://schemas.microsoft.com/office/drawing/2014/main" id="{3380AC86-6299-439C-B4F2-C2156886742E}"/>
              </a:ext>
            </a:extLst>
          </p:cNvPr>
          <p:cNvGrpSpPr/>
          <p:nvPr/>
        </p:nvGrpSpPr>
        <p:grpSpPr>
          <a:xfrm>
            <a:off x="323268" y="6158489"/>
            <a:ext cx="6317452" cy="2850502"/>
            <a:chOff x="481693" y="5446263"/>
            <a:chExt cx="6317452" cy="2850502"/>
          </a:xfrm>
        </p:grpSpPr>
        <p:sp>
          <p:nvSpPr>
            <p:cNvPr id="17" name="TextBox 16">
              <a:extLst>
                <a:ext uri="{FF2B5EF4-FFF2-40B4-BE49-F238E27FC236}">
                  <a16:creationId xmlns:a16="http://schemas.microsoft.com/office/drawing/2014/main" id="{760EC4A3-FC73-4118-9CA3-7391E380596B}"/>
                </a:ext>
              </a:extLst>
            </p:cNvPr>
            <p:cNvSpPr txBox="1"/>
            <p:nvPr/>
          </p:nvSpPr>
          <p:spPr>
            <a:xfrm>
              <a:off x="947851" y="5696704"/>
              <a:ext cx="4349179" cy="510778"/>
            </a:xfrm>
            <a:prstGeom prst="round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dirty="0">
                  <a:effectLst/>
                  <a:latin typeface="Calibri" panose="020F0502020204030204" pitchFamily="34" charset="0"/>
                  <a:ea typeface="Calibri" panose="020F0502020204030204" pitchFamily="34" charset="0"/>
                  <a:cs typeface="Times New Roman" panose="02020603050405020304" pitchFamily="18" charset="0"/>
                </a:rPr>
                <a:t>Interview – all applicants will be interviewed</a:t>
              </a:r>
              <a:r>
                <a:rPr lang="en-US" sz="1200" dirty="0">
                  <a:latin typeface="Calibri" panose="020F0502020204030204" pitchFamily="34" charset="0"/>
                  <a:ea typeface="Calibri" panose="020F0502020204030204" pitchFamily="34" charset="0"/>
                  <a:cs typeface="Times New Roman" panose="02020603050405020304" pitchFamily="18" charset="0"/>
                </a:rPr>
                <a:t> </a:t>
              </a:r>
              <a:r>
                <a:rPr lang="en-US" sz="1200" dirty="0">
                  <a:effectLst/>
                  <a:latin typeface="Calibri" panose="020F0502020204030204" pitchFamily="34" charset="0"/>
                  <a:ea typeface="Calibri" panose="020F0502020204030204" pitchFamily="34" charset="0"/>
                  <a:cs typeface="Times New Roman" panose="02020603050405020304" pitchFamily="18" charset="0"/>
                </a:rPr>
                <a:t>and additional information gathered to inform assessment.</a:t>
              </a:r>
              <a:endParaRPr lang="en-GB" sz="1200" dirty="0"/>
            </a:p>
          </p:txBody>
        </p:sp>
        <p:sp>
          <p:nvSpPr>
            <p:cNvPr id="19" name="TextBox 18">
              <a:extLst>
                <a:ext uri="{FF2B5EF4-FFF2-40B4-BE49-F238E27FC236}">
                  <a16:creationId xmlns:a16="http://schemas.microsoft.com/office/drawing/2014/main" id="{B5FE306C-FC10-47B0-8CB3-262E7886A89A}"/>
                </a:ext>
              </a:extLst>
            </p:cNvPr>
            <p:cNvSpPr txBox="1"/>
            <p:nvPr/>
          </p:nvSpPr>
          <p:spPr>
            <a:xfrm>
              <a:off x="481693" y="6457924"/>
              <a:ext cx="5281497" cy="306467"/>
            </a:xfrm>
            <a:prstGeom prst="round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dirty="0">
                  <a:effectLst/>
                  <a:latin typeface="Calibri" panose="020F0502020204030204" pitchFamily="34" charset="0"/>
                  <a:ea typeface="Calibri" panose="020F0502020204030204" pitchFamily="34" charset="0"/>
                  <a:cs typeface="Times New Roman" panose="02020603050405020304" pitchFamily="18" charset="0"/>
                </a:rPr>
                <a:t>Applications assessed and Stage 1 Bedrock Award recommendations made.</a:t>
              </a:r>
              <a:endParaRPr lang="en-GB" sz="1200" dirty="0"/>
            </a:p>
          </p:txBody>
        </p:sp>
        <p:sp>
          <p:nvSpPr>
            <p:cNvPr id="21" name="TextBox 20">
              <a:extLst>
                <a:ext uri="{FF2B5EF4-FFF2-40B4-BE49-F238E27FC236}">
                  <a16:creationId xmlns:a16="http://schemas.microsoft.com/office/drawing/2014/main" id="{166CE0D4-5D07-426B-9468-9926B495A33A}"/>
                </a:ext>
              </a:extLst>
            </p:cNvPr>
            <p:cNvSpPr txBox="1"/>
            <p:nvPr/>
          </p:nvSpPr>
          <p:spPr>
            <a:xfrm>
              <a:off x="750318" y="7014833"/>
              <a:ext cx="4751614" cy="510778"/>
            </a:xfrm>
            <a:prstGeom prst="round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dirty="0">
                  <a:latin typeface="Calibri" panose="020F0502020204030204" pitchFamily="34" charset="0"/>
                  <a:ea typeface="Calibri" panose="020F0502020204030204" pitchFamily="34" charset="0"/>
                  <a:cs typeface="Times New Roman" panose="02020603050405020304" pitchFamily="18" charset="0"/>
                </a:rPr>
                <a:t>Stage 1 Bedrock Award r</a:t>
              </a:r>
              <a:r>
                <a:rPr lang="en-US" sz="1200" dirty="0">
                  <a:effectLst/>
                  <a:latin typeface="Calibri" panose="020F0502020204030204" pitchFamily="34" charset="0"/>
                  <a:ea typeface="Calibri" panose="020F0502020204030204" pitchFamily="34" charset="0"/>
                  <a:cs typeface="Times New Roman" panose="02020603050405020304" pitchFamily="18" charset="0"/>
                </a:rPr>
                <a:t>ecommendations considered by Advisory Panel and approved by West Cumbria Grants Committee.</a:t>
              </a:r>
              <a:endParaRPr lang="en-GB" sz="1200" dirty="0"/>
            </a:p>
          </p:txBody>
        </p:sp>
        <p:sp>
          <p:nvSpPr>
            <p:cNvPr id="30" name="TextBox 29">
              <a:extLst>
                <a:ext uri="{FF2B5EF4-FFF2-40B4-BE49-F238E27FC236}">
                  <a16:creationId xmlns:a16="http://schemas.microsoft.com/office/drawing/2014/main" id="{8C654E91-6F96-4BAF-8E4B-46B57C955B16}"/>
                </a:ext>
              </a:extLst>
            </p:cNvPr>
            <p:cNvSpPr txBox="1"/>
            <p:nvPr/>
          </p:nvSpPr>
          <p:spPr>
            <a:xfrm>
              <a:off x="1682249" y="7785987"/>
              <a:ext cx="3134859" cy="510778"/>
            </a:xfrm>
            <a:prstGeom prst="round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dirty="0">
                  <a:effectLst/>
                  <a:latin typeface="Calibri" panose="020F0502020204030204" pitchFamily="34" charset="0"/>
                  <a:ea typeface="Calibri" panose="020F0502020204030204" pitchFamily="34" charset="0"/>
                  <a:cs typeface="Times New Roman" panose="02020603050405020304" pitchFamily="18" charset="0"/>
                </a:rPr>
                <a:t>Successful applicants advised of </a:t>
              </a:r>
            </a:p>
            <a:p>
              <a:pPr algn="ctr"/>
              <a:r>
                <a:rPr lang="en-US" sz="1200" dirty="0">
                  <a:effectLst/>
                  <a:latin typeface="Calibri" panose="020F0502020204030204" pitchFamily="34" charset="0"/>
                  <a:ea typeface="Calibri" panose="020F0502020204030204" pitchFamily="34" charset="0"/>
                  <a:cs typeface="Times New Roman" panose="02020603050405020304" pitchFamily="18" charset="0"/>
                </a:rPr>
                <a:t>Stage 1 Bedrock Award and next steps.</a:t>
              </a:r>
              <a:endParaRPr lang="en-GB" sz="1200" dirty="0"/>
            </a:p>
          </p:txBody>
        </p:sp>
        <p:sp>
          <p:nvSpPr>
            <p:cNvPr id="53" name="Arrow: Right 52">
              <a:extLst>
                <a:ext uri="{FF2B5EF4-FFF2-40B4-BE49-F238E27FC236}">
                  <a16:creationId xmlns:a16="http://schemas.microsoft.com/office/drawing/2014/main" id="{5FF0B479-D3A2-4A30-8AB4-C8C46B2FEE4A}"/>
                </a:ext>
              </a:extLst>
            </p:cNvPr>
            <p:cNvSpPr/>
            <p:nvPr/>
          </p:nvSpPr>
          <p:spPr>
            <a:xfrm rot="5400000">
              <a:off x="3111929" y="5386287"/>
              <a:ext cx="237030" cy="356981"/>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55" name="Arrow: Right 54">
              <a:extLst>
                <a:ext uri="{FF2B5EF4-FFF2-40B4-BE49-F238E27FC236}">
                  <a16:creationId xmlns:a16="http://schemas.microsoft.com/office/drawing/2014/main" id="{C6D248D5-0ADC-4ECB-B68E-4805F5C28545}"/>
                </a:ext>
              </a:extLst>
            </p:cNvPr>
            <p:cNvSpPr/>
            <p:nvPr/>
          </p:nvSpPr>
          <p:spPr>
            <a:xfrm rot="5400000">
              <a:off x="3103763" y="6154213"/>
              <a:ext cx="237030" cy="356981"/>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57" name="Arrow: Right 56">
              <a:extLst>
                <a:ext uri="{FF2B5EF4-FFF2-40B4-BE49-F238E27FC236}">
                  <a16:creationId xmlns:a16="http://schemas.microsoft.com/office/drawing/2014/main" id="{B4D0583B-B418-44A0-A9D8-AD5E5C8D216A}"/>
                </a:ext>
              </a:extLst>
            </p:cNvPr>
            <p:cNvSpPr/>
            <p:nvPr/>
          </p:nvSpPr>
          <p:spPr>
            <a:xfrm rot="5400000">
              <a:off x="3103764" y="6706155"/>
              <a:ext cx="237030" cy="356981"/>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59" name="Arrow: Right 58">
              <a:extLst>
                <a:ext uri="{FF2B5EF4-FFF2-40B4-BE49-F238E27FC236}">
                  <a16:creationId xmlns:a16="http://schemas.microsoft.com/office/drawing/2014/main" id="{5CAB07CC-21EE-4F1B-918D-7B696B3D34B3}"/>
                </a:ext>
              </a:extLst>
            </p:cNvPr>
            <p:cNvSpPr/>
            <p:nvPr/>
          </p:nvSpPr>
          <p:spPr>
            <a:xfrm rot="5400000">
              <a:off x="3111929" y="7465636"/>
              <a:ext cx="237030" cy="356981"/>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67" name="TextBox 66">
              <a:extLst>
                <a:ext uri="{FF2B5EF4-FFF2-40B4-BE49-F238E27FC236}">
                  <a16:creationId xmlns:a16="http://schemas.microsoft.com/office/drawing/2014/main" id="{DA51E45B-9D73-4239-B2E8-9CD5C8FA6D64}"/>
                </a:ext>
              </a:extLst>
            </p:cNvPr>
            <p:cNvSpPr txBox="1"/>
            <p:nvPr/>
          </p:nvSpPr>
          <p:spPr>
            <a:xfrm>
              <a:off x="5710570" y="6911534"/>
              <a:ext cx="1088575" cy="715089"/>
            </a:xfrm>
            <a:prstGeom prst="roundRect">
              <a:avLst/>
            </a:prstGeom>
            <a:ln>
              <a:prstDash val="sysDash"/>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dirty="0">
                  <a:effectLst/>
                  <a:latin typeface="Calibri" panose="020F0502020204030204" pitchFamily="34" charset="0"/>
                  <a:ea typeface="Calibri" panose="020F0502020204030204" pitchFamily="34" charset="0"/>
                  <a:cs typeface="Times New Roman" panose="02020603050405020304" pitchFamily="18" charset="0"/>
                </a:rPr>
                <a:t>Unsuccessful applicants advised*</a:t>
              </a:r>
              <a:endParaRPr lang="en-GB" sz="1200" dirty="0"/>
            </a:p>
          </p:txBody>
        </p:sp>
        <p:cxnSp>
          <p:nvCxnSpPr>
            <p:cNvPr id="69" name="Straight Arrow Connector 68">
              <a:extLst>
                <a:ext uri="{FF2B5EF4-FFF2-40B4-BE49-F238E27FC236}">
                  <a16:creationId xmlns:a16="http://schemas.microsoft.com/office/drawing/2014/main" id="{3A880013-1D33-413A-8D2F-A415915C4024}"/>
                </a:ext>
              </a:extLst>
            </p:cNvPr>
            <p:cNvCxnSpPr>
              <a:cxnSpLocks/>
              <a:stCxn id="21" idx="3"/>
              <a:endCxn id="67" idx="1"/>
            </p:cNvCxnSpPr>
            <p:nvPr/>
          </p:nvCxnSpPr>
          <p:spPr>
            <a:xfrm flipV="1">
              <a:off x="5501932" y="7269079"/>
              <a:ext cx="208638" cy="1143"/>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cxnSp>
        <p:nvCxnSpPr>
          <p:cNvPr id="71" name="Straight Arrow Connector 70">
            <a:extLst>
              <a:ext uri="{FF2B5EF4-FFF2-40B4-BE49-F238E27FC236}">
                <a16:creationId xmlns:a16="http://schemas.microsoft.com/office/drawing/2014/main" id="{683F6CAC-2526-48D0-A73B-E18BD398717E}"/>
              </a:ext>
            </a:extLst>
          </p:cNvPr>
          <p:cNvCxnSpPr>
            <a:cxnSpLocks/>
            <a:stCxn id="7" idx="3"/>
            <a:endCxn id="65" idx="1"/>
          </p:cNvCxnSpPr>
          <p:nvPr/>
        </p:nvCxnSpPr>
        <p:spPr>
          <a:xfrm flipV="1">
            <a:off x="4531445" y="3913105"/>
            <a:ext cx="747500" cy="4003"/>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81" name="Group 80">
            <a:extLst>
              <a:ext uri="{FF2B5EF4-FFF2-40B4-BE49-F238E27FC236}">
                <a16:creationId xmlns:a16="http://schemas.microsoft.com/office/drawing/2014/main" id="{F6F5A2D4-63B9-4F98-ABC6-41E13F44B8BE}"/>
              </a:ext>
            </a:extLst>
          </p:cNvPr>
          <p:cNvGrpSpPr/>
          <p:nvPr/>
        </p:nvGrpSpPr>
        <p:grpSpPr>
          <a:xfrm>
            <a:off x="158728" y="1888137"/>
            <a:ext cx="6434335" cy="451007"/>
            <a:chOff x="268741" y="9149715"/>
            <a:chExt cx="6434335" cy="451007"/>
          </a:xfrm>
        </p:grpSpPr>
        <p:sp>
          <p:nvSpPr>
            <p:cNvPr id="76" name="TextBox 75">
              <a:extLst>
                <a:ext uri="{FF2B5EF4-FFF2-40B4-BE49-F238E27FC236}">
                  <a16:creationId xmlns:a16="http://schemas.microsoft.com/office/drawing/2014/main" id="{AFD222E0-CE3C-419D-9F5D-7DC60E0A01B9}"/>
                </a:ext>
              </a:extLst>
            </p:cNvPr>
            <p:cNvSpPr txBox="1"/>
            <p:nvPr/>
          </p:nvSpPr>
          <p:spPr>
            <a:xfrm>
              <a:off x="268741" y="9158048"/>
              <a:ext cx="1953759" cy="442674"/>
            </a:xfrm>
            <a:prstGeom prst="round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000" b="1" dirty="0">
                  <a:effectLst/>
                  <a:latin typeface="Calibri" panose="020F0502020204030204" pitchFamily="34" charset="0"/>
                  <a:ea typeface="Calibri" panose="020F0502020204030204" pitchFamily="34" charset="0"/>
                  <a:cs typeface="Times New Roman" panose="02020603050405020304" pitchFamily="18" charset="0"/>
                </a:rPr>
                <a:t>Expression of Interest </a:t>
              </a:r>
            </a:p>
            <a:p>
              <a:pPr algn="ctr"/>
              <a:r>
                <a:rPr lang="en-US" sz="1000" b="1" dirty="0">
                  <a:latin typeface="Calibri" panose="020F0502020204030204" pitchFamily="34" charset="0"/>
                  <a:ea typeface="Calibri" panose="020F0502020204030204" pitchFamily="34" charset="0"/>
                  <a:cs typeface="Times New Roman" panose="02020603050405020304" pitchFamily="18" charset="0"/>
                </a:rPr>
                <a:t>a</a:t>
              </a:r>
              <a:r>
                <a:rPr lang="en-US" sz="1000" b="1" dirty="0">
                  <a:effectLst/>
                  <a:latin typeface="Calibri" panose="020F0502020204030204" pitchFamily="34" charset="0"/>
                  <a:ea typeface="Calibri" panose="020F0502020204030204" pitchFamily="34" charset="0"/>
                  <a:cs typeface="Times New Roman" panose="02020603050405020304" pitchFamily="18" charset="0"/>
                </a:rPr>
                <a:t>nd Shortlisting</a:t>
              </a:r>
              <a:endParaRPr lang="en-GB" sz="1000" b="1" dirty="0"/>
            </a:p>
          </p:txBody>
        </p:sp>
        <p:sp>
          <p:nvSpPr>
            <p:cNvPr id="78" name="TextBox 77">
              <a:extLst>
                <a:ext uri="{FF2B5EF4-FFF2-40B4-BE49-F238E27FC236}">
                  <a16:creationId xmlns:a16="http://schemas.microsoft.com/office/drawing/2014/main" id="{CFAEB358-A12F-4762-827A-781B8CCEA5B7}"/>
                </a:ext>
              </a:extLst>
            </p:cNvPr>
            <p:cNvSpPr txBox="1"/>
            <p:nvPr/>
          </p:nvSpPr>
          <p:spPr>
            <a:xfrm>
              <a:off x="2288281" y="9157996"/>
              <a:ext cx="2174590" cy="442674"/>
            </a:xfrm>
            <a:prstGeom prst="round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000" b="1" dirty="0">
                  <a:effectLst/>
                  <a:latin typeface="Calibri" panose="020F0502020204030204" pitchFamily="34" charset="0"/>
                  <a:ea typeface="Calibri" panose="020F0502020204030204" pitchFamily="34" charset="0"/>
                  <a:cs typeface="Times New Roman" panose="02020603050405020304" pitchFamily="18" charset="0"/>
                </a:rPr>
                <a:t>Stage 1 Bedrock Award</a:t>
              </a:r>
            </a:p>
            <a:p>
              <a:pPr algn="ctr"/>
              <a:r>
                <a:rPr lang="en-US" sz="1000" b="1" dirty="0">
                  <a:effectLst/>
                  <a:latin typeface="Calibri" panose="020F0502020204030204" pitchFamily="34" charset="0"/>
                  <a:ea typeface="Calibri" panose="020F0502020204030204" pitchFamily="34" charset="0"/>
                  <a:cs typeface="Times New Roman" panose="02020603050405020304" pitchFamily="18" charset="0"/>
                </a:rPr>
                <a:t>Application and Assessment</a:t>
              </a:r>
            </a:p>
          </p:txBody>
        </p:sp>
        <p:sp>
          <p:nvSpPr>
            <p:cNvPr id="80" name="TextBox 79">
              <a:extLst>
                <a:ext uri="{FF2B5EF4-FFF2-40B4-BE49-F238E27FC236}">
                  <a16:creationId xmlns:a16="http://schemas.microsoft.com/office/drawing/2014/main" id="{3852CA17-A35E-421E-AA9C-EB5E06721F99}"/>
                </a:ext>
              </a:extLst>
            </p:cNvPr>
            <p:cNvSpPr txBox="1"/>
            <p:nvPr/>
          </p:nvSpPr>
          <p:spPr>
            <a:xfrm>
              <a:off x="4528652" y="9149715"/>
              <a:ext cx="2174424" cy="442674"/>
            </a:xfrm>
            <a:prstGeom prst="round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000" b="1" dirty="0">
                  <a:effectLst/>
                  <a:latin typeface="Calibri" panose="020F0502020204030204" pitchFamily="34" charset="0"/>
                  <a:ea typeface="Calibri" panose="020F0502020204030204" pitchFamily="34" charset="0"/>
                  <a:cs typeface="Times New Roman" panose="02020603050405020304" pitchFamily="18" charset="0"/>
                </a:rPr>
                <a:t>Stage 1 Bedrock Award</a:t>
              </a:r>
            </a:p>
            <a:p>
              <a:pPr algn="ctr"/>
              <a:r>
                <a:rPr lang="en-US" sz="1000" b="1" dirty="0">
                  <a:effectLst/>
                  <a:latin typeface="Calibri" panose="020F0502020204030204" pitchFamily="34" charset="0"/>
                  <a:ea typeface="Calibri" panose="020F0502020204030204" pitchFamily="34" charset="0"/>
                  <a:cs typeface="Times New Roman" panose="02020603050405020304" pitchFamily="18" charset="0"/>
                </a:rPr>
                <a:t>Approval and Award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83" name="TextBox 82">
            <a:extLst>
              <a:ext uri="{FF2B5EF4-FFF2-40B4-BE49-F238E27FC236}">
                <a16:creationId xmlns:a16="http://schemas.microsoft.com/office/drawing/2014/main" id="{63C6BC3B-E082-42C6-B162-78F06B26A6A0}"/>
              </a:ext>
            </a:extLst>
          </p:cNvPr>
          <p:cNvSpPr txBox="1"/>
          <p:nvPr/>
        </p:nvSpPr>
        <p:spPr>
          <a:xfrm>
            <a:off x="1416111" y="1174977"/>
            <a:ext cx="3618298" cy="369332"/>
          </a:xfrm>
          <a:prstGeom prst="rect">
            <a:avLst/>
          </a:prstGeom>
          <a:noFill/>
        </p:spPr>
        <p:txBody>
          <a:bodyPr wrap="none" rtlCol="0">
            <a:spAutoFit/>
          </a:bodyPr>
          <a:lstStyle/>
          <a:p>
            <a:r>
              <a:rPr lang="en-US" b="1" dirty="0"/>
              <a:t>Bedrock Award: Application Process</a:t>
            </a:r>
            <a:endParaRPr lang="en-GB" b="1" dirty="0"/>
          </a:p>
        </p:txBody>
      </p:sp>
      <p:sp>
        <p:nvSpPr>
          <p:cNvPr id="3" name="TextBox 2">
            <a:extLst>
              <a:ext uri="{FF2B5EF4-FFF2-40B4-BE49-F238E27FC236}">
                <a16:creationId xmlns:a16="http://schemas.microsoft.com/office/drawing/2014/main" id="{C247ACA1-E065-40D9-8981-EAF4CBCB86C6}"/>
              </a:ext>
            </a:extLst>
          </p:cNvPr>
          <p:cNvSpPr txBox="1"/>
          <p:nvPr/>
        </p:nvSpPr>
        <p:spPr>
          <a:xfrm>
            <a:off x="158728" y="9222542"/>
            <a:ext cx="6233541" cy="561692"/>
          </a:xfrm>
          <a:prstGeom prst="rect">
            <a:avLst/>
          </a:prstGeom>
          <a:noFill/>
          <a:ln>
            <a:solidFill>
              <a:schemeClr val="dk1"/>
            </a:solidFill>
            <a:prstDash val="sysDash"/>
          </a:ln>
        </p:spPr>
        <p:txBody>
          <a:bodyPr wrap="square" rtlCol="0">
            <a:spAutoFit/>
          </a:bodyPr>
          <a:lstStyle/>
          <a:p>
            <a:r>
              <a:rPr lang="en-US" sz="1050" dirty="0"/>
              <a:t>*</a:t>
            </a:r>
            <a:r>
              <a:rPr lang="en-US" sz="1000" i="1" dirty="0"/>
              <a:t>Unsuccessful applicants and ineligible organisations may be able to benefit from the Bedrock Basics programme, delivered by Cumbria CVS, which provides advice and support aimed at strengthening and building capacity of the community sector in West Cumbria.</a:t>
            </a:r>
            <a:endParaRPr lang="en-GB" sz="1050" i="1" dirty="0"/>
          </a:p>
        </p:txBody>
      </p:sp>
      <p:pic>
        <p:nvPicPr>
          <p:cNvPr id="22" name="Picture 21">
            <a:extLst>
              <a:ext uri="{FF2B5EF4-FFF2-40B4-BE49-F238E27FC236}">
                <a16:creationId xmlns:a16="http://schemas.microsoft.com/office/drawing/2014/main" id="{B7F587EA-1135-42D0-B6FA-71D998CDA07A}"/>
              </a:ext>
            </a:extLst>
          </p:cNvPr>
          <p:cNvPicPr>
            <a:picLocks noChangeAspect="1"/>
          </p:cNvPicPr>
          <p:nvPr/>
        </p:nvPicPr>
        <p:blipFill>
          <a:blip r:embed="rId2"/>
          <a:stretch>
            <a:fillRect/>
          </a:stretch>
        </p:blipFill>
        <p:spPr>
          <a:xfrm>
            <a:off x="2371540" y="182116"/>
            <a:ext cx="1981318" cy="740011"/>
          </a:xfrm>
          <a:prstGeom prst="rect">
            <a:avLst/>
          </a:prstGeom>
        </p:spPr>
      </p:pic>
      <p:grpSp>
        <p:nvGrpSpPr>
          <p:cNvPr id="44" name="Group 43">
            <a:extLst>
              <a:ext uri="{FF2B5EF4-FFF2-40B4-BE49-F238E27FC236}">
                <a16:creationId xmlns:a16="http://schemas.microsoft.com/office/drawing/2014/main" id="{DA482E44-A516-4805-8188-19B448F7AA74}"/>
              </a:ext>
            </a:extLst>
          </p:cNvPr>
          <p:cNvGrpSpPr/>
          <p:nvPr/>
        </p:nvGrpSpPr>
        <p:grpSpPr>
          <a:xfrm>
            <a:off x="323425" y="6142943"/>
            <a:ext cx="6317452" cy="2850502"/>
            <a:chOff x="481693" y="5446263"/>
            <a:chExt cx="6317452" cy="2850502"/>
          </a:xfrm>
        </p:grpSpPr>
        <p:sp>
          <p:nvSpPr>
            <p:cNvPr id="45" name="TextBox 44">
              <a:extLst>
                <a:ext uri="{FF2B5EF4-FFF2-40B4-BE49-F238E27FC236}">
                  <a16:creationId xmlns:a16="http://schemas.microsoft.com/office/drawing/2014/main" id="{4C072ACE-0764-48E3-9412-C72EC2E89DBA}"/>
                </a:ext>
              </a:extLst>
            </p:cNvPr>
            <p:cNvSpPr txBox="1"/>
            <p:nvPr/>
          </p:nvSpPr>
          <p:spPr>
            <a:xfrm>
              <a:off x="947851" y="5696704"/>
              <a:ext cx="4349179" cy="510778"/>
            </a:xfrm>
            <a:prstGeom prst="round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dirty="0">
                  <a:effectLst/>
                  <a:latin typeface="Calibri" panose="020F0502020204030204" pitchFamily="34" charset="0"/>
                  <a:ea typeface="Calibri" panose="020F0502020204030204" pitchFamily="34" charset="0"/>
                  <a:cs typeface="Times New Roman" panose="02020603050405020304" pitchFamily="18" charset="0"/>
                </a:rPr>
                <a:t>Interview – all applicants will be interviewed</a:t>
              </a:r>
              <a:r>
                <a:rPr lang="en-US" sz="1200" dirty="0">
                  <a:latin typeface="Calibri" panose="020F0502020204030204" pitchFamily="34" charset="0"/>
                  <a:ea typeface="Calibri" panose="020F0502020204030204" pitchFamily="34" charset="0"/>
                  <a:cs typeface="Times New Roman" panose="02020603050405020304" pitchFamily="18" charset="0"/>
                </a:rPr>
                <a:t> </a:t>
              </a:r>
              <a:r>
                <a:rPr lang="en-US" sz="1200" dirty="0">
                  <a:effectLst/>
                  <a:latin typeface="Calibri" panose="020F0502020204030204" pitchFamily="34" charset="0"/>
                  <a:ea typeface="Calibri" panose="020F0502020204030204" pitchFamily="34" charset="0"/>
                  <a:cs typeface="Times New Roman" panose="02020603050405020304" pitchFamily="18" charset="0"/>
                </a:rPr>
                <a:t>and additional information gathered to inform assessment.</a:t>
              </a:r>
              <a:endParaRPr lang="en-GB" sz="1200" dirty="0"/>
            </a:p>
          </p:txBody>
        </p:sp>
        <p:sp>
          <p:nvSpPr>
            <p:cNvPr id="46" name="TextBox 45">
              <a:extLst>
                <a:ext uri="{FF2B5EF4-FFF2-40B4-BE49-F238E27FC236}">
                  <a16:creationId xmlns:a16="http://schemas.microsoft.com/office/drawing/2014/main" id="{F79F1EF4-77D1-4DE2-B04D-CB980F19CC94}"/>
                </a:ext>
              </a:extLst>
            </p:cNvPr>
            <p:cNvSpPr txBox="1"/>
            <p:nvPr/>
          </p:nvSpPr>
          <p:spPr>
            <a:xfrm>
              <a:off x="481693" y="6457924"/>
              <a:ext cx="5281497" cy="306467"/>
            </a:xfrm>
            <a:prstGeom prst="round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dirty="0">
                  <a:effectLst/>
                  <a:latin typeface="Calibri" panose="020F0502020204030204" pitchFamily="34" charset="0"/>
                  <a:ea typeface="Calibri" panose="020F0502020204030204" pitchFamily="34" charset="0"/>
                  <a:cs typeface="Times New Roman" panose="02020603050405020304" pitchFamily="18" charset="0"/>
                </a:rPr>
                <a:t>Applications assessed and Stage 1 Bedrock Award recommendations made.</a:t>
              </a:r>
              <a:endParaRPr lang="en-GB" sz="1200" dirty="0"/>
            </a:p>
          </p:txBody>
        </p:sp>
        <p:sp>
          <p:nvSpPr>
            <p:cNvPr id="47" name="TextBox 46">
              <a:extLst>
                <a:ext uri="{FF2B5EF4-FFF2-40B4-BE49-F238E27FC236}">
                  <a16:creationId xmlns:a16="http://schemas.microsoft.com/office/drawing/2014/main" id="{3D759142-DAC0-44CF-AE30-93FE3EA83E57}"/>
                </a:ext>
              </a:extLst>
            </p:cNvPr>
            <p:cNvSpPr txBox="1"/>
            <p:nvPr/>
          </p:nvSpPr>
          <p:spPr>
            <a:xfrm>
              <a:off x="750318" y="7014833"/>
              <a:ext cx="4751614" cy="510778"/>
            </a:xfrm>
            <a:prstGeom prst="round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dirty="0">
                  <a:latin typeface="Calibri" panose="020F0502020204030204" pitchFamily="34" charset="0"/>
                  <a:ea typeface="Calibri" panose="020F0502020204030204" pitchFamily="34" charset="0"/>
                  <a:cs typeface="Times New Roman" panose="02020603050405020304" pitchFamily="18" charset="0"/>
                </a:rPr>
                <a:t>Stage 1 Bedrock Award r</a:t>
              </a:r>
              <a:r>
                <a:rPr lang="en-US" sz="1200" dirty="0">
                  <a:effectLst/>
                  <a:latin typeface="Calibri" panose="020F0502020204030204" pitchFamily="34" charset="0"/>
                  <a:ea typeface="Calibri" panose="020F0502020204030204" pitchFamily="34" charset="0"/>
                  <a:cs typeface="Times New Roman" panose="02020603050405020304" pitchFamily="18" charset="0"/>
                </a:rPr>
                <a:t>ecommendations considered by Advisory Panel and approved by West Cumbria Grants Committee.</a:t>
              </a:r>
              <a:endParaRPr lang="en-GB" sz="1200" dirty="0"/>
            </a:p>
          </p:txBody>
        </p:sp>
        <p:sp>
          <p:nvSpPr>
            <p:cNvPr id="48" name="TextBox 47">
              <a:extLst>
                <a:ext uri="{FF2B5EF4-FFF2-40B4-BE49-F238E27FC236}">
                  <a16:creationId xmlns:a16="http://schemas.microsoft.com/office/drawing/2014/main" id="{B311B550-0657-4E01-B97A-E1E2033F5827}"/>
                </a:ext>
              </a:extLst>
            </p:cNvPr>
            <p:cNvSpPr txBox="1"/>
            <p:nvPr/>
          </p:nvSpPr>
          <p:spPr>
            <a:xfrm>
              <a:off x="1682249" y="7785987"/>
              <a:ext cx="3134859" cy="510778"/>
            </a:xfrm>
            <a:prstGeom prst="round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dirty="0">
                  <a:effectLst/>
                  <a:latin typeface="Calibri" panose="020F0502020204030204" pitchFamily="34" charset="0"/>
                  <a:ea typeface="Calibri" panose="020F0502020204030204" pitchFamily="34" charset="0"/>
                  <a:cs typeface="Times New Roman" panose="02020603050405020304" pitchFamily="18" charset="0"/>
                </a:rPr>
                <a:t>Successful applicants advised of </a:t>
              </a:r>
            </a:p>
            <a:p>
              <a:pPr algn="ctr"/>
              <a:r>
                <a:rPr lang="en-US" sz="1200" dirty="0">
                  <a:effectLst/>
                  <a:latin typeface="Calibri" panose="020F0502020204030204" pitchFamily="34" charset="0"/>
                  <a:ea typeface="Calibri" panose="020F0502020204030204" pitchFamily="34" charset="0"/>
                  <a:cs typeface="Times New Roman" panose="02020603050405020304" pitchFamily="18" charset="0"/>
                </a:rPr>
                <a:t>Stage 1 Bedrock Award and next steps.</a:t>
              </a:r>
              <a:endParaRPr lang="en-GB" sz="1200" dirty="0"/>
            </a:p>
          </p:txBody>
        </p:sp>
        <p:sp>
          <p:nvSpPr>
            <p:cNvPr id="50" name="Arrow: Right 49">
              <a:extLst>
                <a:ext uri="{FF2B5EF4-FFF2-40B4-BE49-F238E27FC236}">
                  <a16:creationId xmlns:a16="http://schemas.microsoft.com/office/drawing/2014/main" id="{ECEA00F3-5857-44DE-9DA1-0A924D73B8B0}"/>
                </a:ext>
              </a:extLst>
            </p:cNvPr>
            <p:cNvSpPr/>
            <p:nvPr/>
          </p:nvSpPr>
          <p:spPr>
            <a:xfrm rot="5400000">
              <a:off x="3111929" y="5386287"/>
              <a:ext cx="237030" cy="356981"/>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52" name="Arrow: Right 51">
              <a:extLst>
                <a:ext uri="{FF2B5EF4-FFF2-40B4-BE49-F238E27FC236}">
                  <a16:creationId xmlns:a16="http://schemas.microsoft.com/office/drawing/2014/main" id="{D885417D-A6BC-4047-9F16-5741173B4B0B}"/>
                </a:ext>
              </a:extLst>
            </p:cNvPr>
            <p:cNvSpPr/>
            <p:nvPr/>
          </p:nvSpPr>
          <p:spPr>
            <a:xfrm rot="5400000">
              <a:off x="3103763" y="6154213"/>
              <a:ext cx="237030" cy="356981"/>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54" name="Arrow: Right 53">
              <a:extLst>
                <a:ext uri="{FF2B5EF4-FFF2-40B4-BE49-F238E27FC236}">
                  <a16:creationId xmlns:a16="http://schemas.microsoft.com/office/drawing/2014/main" id="{9282F96F-D002-4F13-93FD-EB8423E0C399}"/>
                </a:ext>
              </a:extLst>
            </p:cNvPr>
            <p:cNvSpPr/>
            <p:nvPr/>
          </p:nvSpPr>
          <p:spPr>
            <a:xfrm rot="5400000">
              <a:off x="3103764" y="6706155"/>
              <a:ext cx="237030" cy="356981"/>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56" name="Arrow: Right 55">
              <a:extLst>
                <a:ext uri="{FF2B5EF4-FFF2-40B4-BE49-F238E27FC236}">
                  <a16:creationId xmlns:a16="http://schemas.microsoft.com/office/drawing/2014/main" id="{BC4DC252-CAF3-46AA-B4E0-6DC2F82B510F}"/>
                </a:ext>
              </a:extLst>
            </p:cNvPr>
            <p:cNvSpPr/>
            <p:nvPr/>
          </p:nvSpPr>
          <p:spPr>
            <a:xfrm rot="5400000">
              <a:off x="3111929" y="7465636"/>
              <a:ext cx="237030" cy="356981"/>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58" name="TextBox 57">
              <a:extLst>
                <a:ext uri="{FF2B5EF4-FFF2-40B4-BE49-F238E27FC236}">
                  <a16:creationId xmlns:a16="http://schemas.microsoft.com/office/drawing/2014/main" id="{E682FE38-7826-4998-AB94-9E0706CBC300}"/>
                </a:ext>
              </a:extLst>
            </p:cNvPr>
            <p:cNvSpPr txBox="1"/>
            <p:nvPr/>
          </p:nvSpPr>
          <p:spPr>
            <a:xfrm>
              <a:off x="5710570" y="6911534"/>
              <a:ext cx="1088575" cy="715089"/>
            </a:xfrm>
            <a:prstGeom prst="roundRect">
              <a:avLst/>
            </a:prstGeom>
            <a:ln>
              <a:prstDash val="sysDash"/>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dirty="0">
                  <a:effectLst/>
                  <a:latin typeface="Calibri" panose="020F0502020204030204" pitchFamily="34" charset="0"/>
                  <a:ea typeface="Calibri" panose="020F0502020204030204" pitchFamily="34" charset="0"/>
                  <a:cs typeface="Times New Roman" panose="02020603050405020304" pitchFamily="18" charset="0"/>
                </a:rPr>
                <a:t>Unsuccessful applicants advised*</a:t>
              </a:r>
              <a:endParaRPr lang="en-GB" sz="1200" dirty="0"/>
            </a:p>
          </p:txBody>
        </p:sp>
        <p:cxnSp>
          <p:nvCxnSpPr>
            <p:cNvPr id="60" name="Straight Arrow Connector 59">
              <a:extLst>
                <a:ext uri="{FF2B5EF4-FFF2-40B4-BE49-F238E27FC236}">
                  <a16:creationId xmlns:a16="http://schemas.microsoft.com/office/drawing/2014/main" id="{F1969910-499B-4364-B6D8-9A1E188E17B5}"/>
                </a:ext>
              </a:extLst>
            </p:cNvPr>
            <p:cNvCxnSpPr>
              <a:cxnSpLocks/>
              <a:stCxn id="47" idx="3"/>
              <a:endCxn id="58" idx="1"/>
            </p:cNvCxnSpPr>
            <p:nvPr/>
          </p:nvCxnSpPr>
          <p:spPr>
            <a:xfrm flipV="1">
              <a:off x="5501932" y="7269079"/>
              <a:ext cx="208638" cy="1143"/>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spTree>
    <p:extLst>
      <p:ext uri="{BB962C8B-B14F-4D97-AF65-F5344CB8AC3E}">
        <p14:creationId xmlns:p14="http://schemas.microsoft.com/office/powerpoint/2010/main" val="4131340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573478A-BF1D-45C4-91EA-C761766A02F3}"/>
              </a:ext>
            </a:extLst>
          </p:cNvPr>
          <p:cNvSpPr txBox="1"/>
          <p:nvPr/>
        </p:nvSpPr>
        <p:spPr>
          <a:xfrm>
            <a:off x="205606" y="1378979"/>
            <a:ext cx="6450345" cy="851297"/>
          </a:xfrm>
          <a:prstGeom prst="round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t>Stage 1 Bedrock Award:</a:t>
            </a:r>
          </a:p>
          <a:p>
            <a:pPr algn="ctr"/>
            <a:r>
              <a:rPr lang="en-US" sz="1600" b="1" dirty="0"/>
              <a:t>Organisation Diagnostic followed by Development of Strategy and Plans</a:t>
            </a:r>
            <a:endParaRPr lang="en-US" sz="1600" dirty="0"/>
          </a:p>
          <a:p>
            <a:pPr algn="ctr"/>
            <a:r>
              <a:rPr lang="en-US" sz="1200" dirty="0"/>
              <a:t>Time period: estimate up to </a:t>
            </a:r>
            <a:r>
              <a:rPr lang="en-US" sz="1200" b="1" dirty="0"/>
              <a:t>six months</a:t>
            </a:r>
          </a:p>
        </p:txBody>
      </p:sp>
      <p:sp>
        <p:nvSpPr>
          <p:cNvPr id="11" name="TextBox 10">
            <a:extLst>
              <a:ext uri="{FF2B5EF4-FFF2-40B4-BE49-F238E27FC236}">
                <a16:creationId xmlns:a16="http://schemas.microsoft.com/office/drawing/2014/main" id="{7CBBCF0C-EAA7-4F36-A695-7D9F91D9F367}"/>
              </a:ext>
            </a:extLst>
          </p:cNvPr>
          <p:cNvSpPr txBox="1"/>
          <p:nvPr/>
        </p:nvSpPr>
        <p:spPr>
          <a:xfrm>
            <a:off x="3689122" y="2479363"/>
            <a:ext cx="2945230" cy="1940957"/>
          </a:xfrm>
          <a:prstGeom prst="round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b="1" dirty="0">
                <a:effectLst/>
                <a:latin typeface="Calibri" panose="020F0502020204030204" pitchFamily="34" charset="0"/>
                <a:ea typeface="Calibri" panose="020F0502020204030204" pitchFamily="34" charset="0"/>
                <a:cs typeface="Times New Roman" panose="02020603050405020304" pitchFamily="18" charset="0"/>
              </a:rPr>
              <a:t>Funding Award</a:t>
            </a:r>
          </a:p>
          <a:p>
            <a:r>
              <a:rPr lang="en-US" sz="1200" dirty="0">
                <a:effectLst/>
                <a:latin typeface="Calibri" panose="020F0502020204030204" pitchFamily="34" charset="0"/>
                <a:ea typeface="Calibri" panose="020F0502020204030204" pitchFamily="34" charset="0"/>
                <a:cs typeface="Times New Roman" panose="02020603050405020304" pitchFamily="18" charset="0"/>
              </a:rPr>
              <a:t>unrestricted funding award (up to £25,000) to cover costs that your organisation might incur to enable full participation in the business diagnostic/planning process e.g. building capacity, additional hours, backfilling posts, core costs.</a:t>
            </a:r>
          </a:p>
          <a:p>
            <a:pPr algn="ctr"/>
            <a:endParaRPr lang="en-GB" sz="1200" dirty="0"/>
          </a:p>
        </p:txBody>
      </p:sp>
      <p:sp>
        <p:nvSpPr>
          <p:cNvPr id="33" name="Arrow: Right 32">
            <a:extLst>
              <a:ext uri="{FF2B5EF4-FFF2-40B4-BE49-F238E27FC236}">
                <a16:creationId xmlns:a16="http://schemas.microsoft.com/office/drawing/2014/main" id="{C1C37E6A-6910-440B-84AD-F9C5110FC5FF}"/>
              </a:ext>
            </a:extLst>
          </p:cNvPr>
          <p:cNvSpPr/>
          <p:nvPr/>
        </p:nvSpPr>
        <p:spPr>
          <a:xfrm rot="5400000">
            <a:off x="4920646" y="2178847"/>
            <a:ext cx="232102" cy="337369"/>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51" name="Arrow: Right 50">
            <a:extLst>
              <a:ext uri="{FF2B5EF4-FFF2-40B4-BE49-F238E27FC236}">
                <a16:creationId xmlns:a16="http://schemas.microsoft.com/office/drawing/2014/main" id="{287B281D-F115-41C3-827F-42FDC33CBA39}"/>
              </a:ext>
            </a:extLst>
          </p:cNvPr>
          <p:cNvSpPr/>
          <p:nvPr/>
        </p:nvSpPr>
        <p:spPr>
          <a:xfrm rot="5400000">
            <a:off x="1655606" y="4363616"/>
            <a:ext cx="264187" cy="327621"/>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grpSp>
        <p:nvGrpSpPr>
          <p:cNvPr id="81" name="Group 80">
            <a:extLst>
              <a:ext uri="{FF2B5EF4-FFF2-40B4-BE49-F238E27FC236}">
                <a16:creationId xmlns:a16="http://schemas.microsoft.com/office/drawing/2014/main" id="{F6F5A2D4-63B9-4F98-ABC6-41E13F44B8BE}"/>
              </a:ext>
            </a:extLst>
          </p:cNvPr>
          <p:cNvGrpSpPr/>
          <p:nvPr/>
        </p:nvGrpSpPr>
        <p:grpSpPr>
          <a:xfrm>
            <a:off x="200017" y="898934"/>
            <a:ext cx="6434335" cy="280748"/>
            <a:chOff x="268741" y="9149715"/>
            <a:chExt cx="6434335" cy="280748"/>
          </a:xfrm>
        </p:grpSpPr>
        <p:sp>
          <p:nvSpPr>
            <p:cNvPr id="76" name="TextBox 75">
              <a:extLst>
                <a:ext uri="{FF2B5EF4-FFF2-40B4-BE49-F238E27FC236}">
                  <a16:creationId xmlns:a16="http://schemas.microsoft.com/office/drawing/2014/main" id="{AFD222E0-CE3C-419D-9F5D-7DC60E0A01B9}"/>
                </a:ext>
              </a:extLst>
            </p:cNvPr>
            <p:cNvSpPr txBox="1"/>
            <p:nvPr/>
          </p:nvSpPr>
          <p:spPr>
            <a:xfrm>
              <a:off x="268741" y="9158048"/>
              <a:ext cx="1953759" cy="272415"/>
            </a:xfrm>
            <a:prstGeom prst="round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000" b="1" dirty="0">
                  <a:effectLst/>
                  <a:latin typeface="Calibri" panose="020F0502020204030204" pitchFamily="34" charset="0"/>
                  <a:ea typeface="Calibri" panose="020F0502020204030204" pitchFamily="34" charset="0"/>
                  <a:cs typeface="Times New Roman" panose="02020603050405020304" pitchFamily="18" charset="0"/>
                </a:rPr>
                <a:t>Stage 1</a:t>
              </a:r>
              <a:endParaRPr lang="en-GB" sz="1000" b="1" dirty="0"/>
            </a:p>
          </p:txBody>
        </p:sp>
        <p:sp>
          <p:nvSpPr>
            <p:cNvPr id="78" name="TextBox 77">
              <a:extLst>
                <a:ext uri="{FF2B5EF4-FFF2-40B4-BE49-F238E27FC236}">
                  <a16:creationId xmlns:a16="http://schemas.microsoft.com/office/drawing/2014/main" id="{CFAEB358-A12F-4762-827A-781B8CCEA5B7}"/>
                </a:ext>
              </a:extLst>
            </p:cNvPr>
            <p:cNvSpPr txBox="1"/>
            <p:nvPr/>
          </p:nvSpPr>
          <p:spPr>
            <a:xfrm>
              <a:off x="2288281" y="9149715"/>
              <a:ext cx="2174590" cy="272415"/>
            </a:xfrm>
            <a:prstGeom prst="round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000" b="1" dirty="0">
                  <a:effectLst/>
                  <a:latin typeface="Calibri" panose="020F0502020204030204" pitchFamily="34" charset="0"/>
                  <a:ea typeface="Calibri" panose="020F0502020204030204" pitchFamily="34" charset="0"/>
                  <a:cs typeface="Times New Roman" panose="02020603050405020304" pitchFamily="18" charset="0"/>
                </a:rPr>
                <a:t>Stage</a:t>
              </a: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r>
                <a:rPr lang="en-US" sz="1000" b="1" dirty="0">
                  <a:effectLst/>
                  <a:latin typeface="Calibri" panose="020F0502020204030204" pitchFamily="34" charset="0"/>
                  <a:ea typeface="Calibri" panose="020F0502020204030204" pitchFamily="34" charset="0"/>
                  <a:cs typeface="Times New Roman" panose="02020603050405020304" pitchFamily="18" charset="0"/>
                </a:rPr>
                <a:t>2</a:t>
              </a:r>
            </a:p>
          </p:txBody>
        </p:sp>
        <p:sp>
          <p:nvSpPr>
            <p:cNvPr id="80" name="TextBox 79">
              <a:extLst>
                <a:ext uri="{FF2B5EF4-FFF2-40B4-BE49-F238E27FC236}">
                  <a16:creationId xmlns:a16="http://schemas.microsoft.com/office/drawing/2014/main" id="{3852CA17-A35E-421E-AA9C-EB5E06721F99}"/>
                </a:ext>
              </a:extLst>
            </p:cNvPr>
            <p:cNvSpPr txBox="1"/>
            <p:nvPr/>
          </p:nvSpPr>
          <p:spPr>
            <a:xfrm>
              <a:off x="4528652" y="9149715"/>
              <a:ext cx="2174424" cy="272415"/>
            </a:xfrm>
            <a:prstGeom prst="round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000" b="1" dirty="0">
                  <a:effectLst/>
                  <a:latin typeface="Calibri" panose="020F0502020204030204" pitchFamily="34" charset="0"/>
                  <a:ea typeface="Calibri" panose="020F0502020204030204" pitchFamily="34" charset="0"/>
                  <a:cs typeface="Times New Roman" panose="02020603050405020304" pitchFamily="18" charset="0"/>
                </a:rPr>
                <a:t>Monitoring</a:t>
              </a: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r>
                <a:rPr lang="en-US" sz="1000" b="1" dirty="0">
                  <a:effectLst/>
                  <a:latin typeface="Calibri" panose="020F0502020204030204" pitchFamily="34" charset="0"/>
                  <a:ea typeface="Calibri" panose="020F0502020204030204" pitchFamily="34" charset="0"/>
                  <a:cs typeface="Times New Roman" panose="02020603050405020304" pitchFamily="18" charset="0"/>
                </a:rPr>
                <a:t>and</a:t>
              </a: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r>
                <a:rPr lang="en-US" sz="1000" b="1" dirty="0">
                  <a:latin typeface="Calibri" panose="020F0502020204030204" pitchFamily="34" charset="0"/>
                  <a:ea typeface="Calibri" panose="020F0502020204030204" pitchFamily="34" charset="0"/>
                  <a:cs typeface="Times New Roman" panose="02020603050405020304" pitchFamily="18" charset="0"/>
                </a:rPr>
                <a:t>Evaluation</a:t>
              </a:r>
              <a:endParaRPr lang="en-US" sz="1000" b="1" dirty="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83" name="TextBox 82">
            <a:extLst>
              <a:ext uri="{FF2B5EF4-FFF2-40B4-BE49-F238E27FC236}">
                <a16:creationId xmlns:a16="http://schemas.microsoft.com/office/drawing/2014/main" id="{63C6BC3B-E082-42C6-B162-78F06B26A6A0}"/>
              </a:ext>
            </a:extLst>
          </p:cNvPr>
          <p:cNvSpPr txBox="1"/>
          <p:nvPr/>
        </p:nvSpPr>
        <p:spPr>
          <a:xfrm>
            <a:off x="2055212" y="396694"/>
            <a:ext cx="3269228" cy="369332"/>
          </a:xfrm>
          <a:prstGeom prst="rect">
            <a:avLst/>
          </a:prstGeom>
          <a:noFill/>
        </p:spPr>
        <p:txBody>
          <a:bodyPr wrap="none" rtlCol="0">
            <a:spAutoFit/>
          </a:bodyPr>
          <a:lstStyle/>
          <a:p>
            <a:r>
              <a:rPr lang="en-US" b="1" dirty="0"/>
              <a:t>Bedrock Award – Delivery Phase</a:t>
            </a:r>
            <a:endParaRPr lang="en-GB" b="1" dirty="0"/>
          </a:p>
        </p:txBody>
      </p:sp>
      <p:sp>
        <p:nvSpPr>
          <p:cNvPr id="10" name="Arrow: Right 9">
            <a:extLst>
              <a:ext uri="{FF2B5EF4-FFF2-40B4-BE49-F238E27FC236}">
                <a16:creationId xmlns:a16="http://schemas.microsoft.com/office/drawing/2014/main" id="{7EC56CD5-9EE7-4B8E-BB58-FBF9B8790CDE}"/>
              </a:ext>
            </a:extLst>
          </p:cNvPr>
          <p:cNvSpPr/>
          <p:nvPr/>
        </p:nvSpPr>
        <p:spPr>
          <a:xfrm rot="5400000">
            <a:off x="4897930" y="4356506"/>
            <a:ext cx="199993" cy="327621"/>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17" name="TextBox 16">
            <a:extLst>
              <a:ext uri="{FF2B5EF4-FFF2-40B4-BE49-F238E27FC236}">
                <a16:creationId xmlns:a16="http://schemas.microsoft.com/office/drawing/2014/main" id="{760EC4A3-FC73-4118-9CA3-7391E380596B}"/>
              </a:ext>
            </a:extLst>
          </p:cNvPr>
          <p:cNvSpPr txBox="1"/>
          <p:nvPr/>
        </p:nvSpPr>
        <p:spPr>
          <a:xfrm>
            <a:off x="209081" y="4664550"/>
            <a:ext cx="6450345" cy="749141"/>
          </a:xfrm>
          <a:prstGeom prst="round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dirty="0">
                <a:effectLst/>
                <a:latin typeface="Calibri" panose="020F0502020204030204" pitchFamily="34" charset="0"/>
                <a:ea typeface="Calibri" panose="020F0502020204030204" pitchFamily="34" charset="0"/>
                <a:cs typeface="Times New Roman" panose="02020603050405020304" pitchFamily="18" charset="0"/>
              </a:rPr>
              <a:t>Application, together with future business strategy and development plans, assessed for each organisation.  </a:t>
            </a:r>
            <a:r>
              <a:rPr lang="en-US" sz="1200" dirty="0">
                <a:latin typeface="Calibri" panose="020F0502020204030204" pitchFamily="34" charset="0"/>
                <a:ea typeface="Calibri" panose="020F0502020204030204" pitchFamily="34" charset="0"/>
                <a:cs typeface="Times New Roman" panose="02020603050405020304" pitchFamily="18" charset="0"/>
              </a:rPr>
              <a:t>S</a:t>
            </a:r>
            <a:r>
              <a:rPr lang="en-US" sz="1200" dirty="0">
                <a:effectLst/>
                <a:latin typeface="Calibri" panose="020F0502020204030204" pitchFamily="34" charset="0"/>
                <a:ea typeface="Calibri" panose="020F0502020204030204" pitchFamily="34" charset="0"/>
                <a:cs typeface="Times New Roman" panose="02020603050405020304" pitchFamily="18" charset="0"/>
              </a:rPr>
              <a:t>tage 2 Bedrock Award recommendation made. </a:t>
            </a:r>
            <a:r>
              <a:rPr lang="en-US" sz="1400" dirty="0">
                <a:effectLst/>
                <a:latin typeface="Calibri" panose="020F0502020204030204" pitchFamily="34" charset="0"/>
                <a:ea typeface="Calibri" panose="020F0502020204030204" pitchFamily="34" charset="0"/>
                <a:cs typeface="Times New Roman" panose="02020603050405020304" pitchFamily="18" charset="0"/>
              </a:rPr>
              <a:t>(*</a:t>
            </a:r>
            <a:r>
              <a:rPr lang="en-US" sz="1200" b="1" i="1" dirty="0">
                <a:effectLst/>
                <a:latin typeface="Calibri" panose="020F0502020204030204" pitchFamily="34" charset="0"/>
                <a:ea typeface="Calibri" panose="020F0502020204030204" pitchFamily="34" charset="0"/>
                <a:cs typeface="Times New Roman" panose="02020603050405020304" pitchFamily="18" charset="0"/>
              </a:rPr>
              <a:t>NB:</a:t>
            </a:r>
            <a:r>
              <a:rPr lang="en-US" sz="1200" i="1" dirty="0">
                <a:effectLst/>
                <a:latin typeface="Calibri" panose="020F0502020204030204" pitchFamily="34" charset="0"/>
                <a:ea typeface="Calibri" panose="020F0502020204030204" pitchFamily="34" charset="0"/>
                <a:cs typeface="Times New Roman" panose="02020603050405020304" pitchFamily="18" charset="0"/>
              </a:rPr>
              <a:t> only organisations who have successfully completed Stage 1 will be invited to apply for a Stage 2 Bedrock Award)</a:t>
            </a:r>
            <a:endParaRPr lang="en-GB" sz="1200" dirty="0"/>
          </a:p>
        </p:txBody>
      </p:sp>
      <p:sp>
        <p:nvSpPr>
          <p:cNvPr id="21" name="TextBox 20">
            <a:extLst>
              <a:ext uri="{FF2B5EF4-FFF2-40B4-BE49-F238E27FC236}">
                <a16:creationId xmlns:a16="http://schemas.microsoft.com/office/drawing/2014/main" id="{166CE0D4-5D07-426B-9468-9926B495A33A}"/>
              </a:ext>
            </a:extLst>
          </p:cNvPr>
          <p:cNvSpPr txBox="1"/>
          <p:nvPr/>
        </p:nvSpPr>
        <p:spPr>
          <a:xfrm>
            <a:off x="223649" y="5579812"/>
            <a:ext cx="5100792" cy="510778"/>
          </a:xfrm>
          <a:prstGeom prst="round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dirty="0">
                <a:latin typeface="Calibri" panose="020F0502020204030204" pitchFamily="34" charset="0"/>
                <a:ea typeface="Calibri" panose="020F0502020204030204" pitchFamily="34" charset="0"/>
                <a:cs typeface="Times New Roman" panose="02020603050405020304" pitchFamily="18" charset="0"/>
              </a:rPr>
              <a:t>Stage 2 Bedrock Award r</a:t>
            </a:r>
            <a:r>
              <a:rPr lang="en-US" sz="1200" dirty="0">
                <a:effectLst/>
                <a:latin typeface="Calibri" panose="020F0502020204030204" pitchFamily="34" charset="0"/>
                <a:ea typeface="Calibri" panose="020F0502020204030204" pitchFamily="34" charset="0"/>
                <a:cs typeface="Times New Roman" panose="02020603050405020304" pitchFamily="18" charset="0"/>
              </a:rPr>
              <a:t>ecommendations considered by Advisory Panel </a:t>
            </a:r>
          </a:p>
          <a:p>
            <a:pPr algn="ctr"/>
            <a:r>
              <a:rPr lang="en-US" sz="1200" dirty="0">
                <a:effectLst/>
                <a:latin typeface="Calibri" panose="020F0502020204030204" pitchFamily="34" charset="0"/>
                <a:ea typeface="Calibri" panose="020F0502020204030204" pitchFamily="34" charset="0"/>
                <a:cs typeface="Times New Roman" panose="02020603050405020304" pitchFamily="18" charset="0"/>
              </a:rPr>
              <a:t>and approved by West Cumbria Grants Committee.</a:t>
            </a:r>
            <a:endParaRPr lang="en-GB" sz="1200" dirty="0"/>
          </a:p>
        </p:txBody>
      </p:sp>
      <p:sp>
        <p:nvSpPr>
          <p:cNvPr id="42" name="TextBox 41">
            <a:extLst>
              <a:ext uri="{FF2B5EF4-FFF2-40B4-BE49-F238E27FC236}">
                <a16:creationId xmlns:a16="http://schemas.microsoft.com/office/drawing/2014/main" id="{5D97290B-0123-4712-9FD8-871A3EA6C99E}"/>
              </a:ext>
            </a:extLst>
          </p:cNvPr>
          <p:cNvSpPr txBox="1"/>
          <p:nvPr/>
        </p:nvSpPr>
        <p:spPr>
          <a:xfrm>
            <a:off x="209081" y="6258169"/>
            <a:ext cx="6446221" cy="578882"/>
          </a:xfrm>
          <a:prstGeom prst="round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a:t>Stage 2 Bedrock Award: Implementation of Strategy and Plans</a:t>
            </a:r>
          </a:p>
          <a:p>
            <a:pPr algn="ctr"/>
            <a:r>
              <a:rPr lang="en-US" sz="1200" dirty="0"/>
              <a:t>Time period: </a:t>
            </a:r>
            <a:r>
              <a:rPr lang="en-US" sz="1200" b="1" dirty="0"/>
              <a:t>6 to 30 months</a:t>
            </a:r>
          </a:p>
        </p:txBody>
      </p:sp>
      <p:sp>
        <p:nvSpPr>
          <p:cNvPr id="43" name="TextBox 42">
            <a:extLst>
              <a:ext uri="{FF2B5EF4-FFF2-40B4-BE49-F238E27FC236}">
                <a16:creationId xmlns:a16="http://schemas.microsoft.com/office/drawing/2014/main" id="{BEE0B47C-AFDA-4ACE-BD91-7F2967B71929}"/>
              </a:ext>
            </a:extLst>
          </p:cNvPr>
          <p:cNvSpPr txBox="1"/>
          <p:nvPr/>
        </p:nvSpPr>
        <p:spPr>
          <a:xfrm>
            <a:off x="2363395" y="7020198"/>
            <a:ext cx="2267103" cy="2145268"/>
          </a:xfrm>
          <a:prstGeom prst="round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b="1" dirty="0">
                <a:latin typeface="Calibri" panose="020F0502020204030204" pitchFamily="34" charset="0"/>
                <a:ea typeface="Calibri" panose="020F0502020204030204" pitchFamily="34" charset="0"/>
                <a:cs typeface="Times New Roman" panose="02020603050405020304" pitchFamily="18" charset="0"/>
              </a:rPr>
              <a:t>Funding Award</a:t>
            </a:r>
          </a:p>
          <a:p>
            <a:r>
              <a:rPr lang="en-US" sz="1200" dirty="0">
                <a:latin typeface="Calibri" panose="020F0502020204030204" pitchFamily="34" charset="0"/>
                <a:ea typeface="Calibri" panose="020F0502020204030204" pitchFamily="34" charset="0"/>
                <a:cs typeface="Times New Roman" panose="02020603050405020304" pitchFamily="18" charset="0"/>
              </a:rPr>
              <a:t>To support implementation of organisation/business development strategy and plans e.g. improving systems, testing innovative ideas and new ways of working, implementing best practice, additional/specialist business support/advice.</a:t>
            </a:r>
          </a:p>
        </p:txBody>
      </p:sp>
      <p:sp>
        <p:nvSpPr>
          <p:cNvPr id="44" name="Arrow: Right 43">
            <a:extLst>
              <a:ext uri="{FF2B5EF4-FFF2-40B4-BE49-F238E27FC236}">
                <a16:creationId xmlns:a16="http://schemas.microsoft.com/office/drawing/2014/main" id="{97E1E19A-7F98-4758-B6D7-3B9CD4FBD8DD}"/>
              </a:ext>
            </a:extLst>
          </p:cNvPr>
          <p:cNvSpPr/>
          <p:nvPr/>
        </p:nvSpPr>
        <p:spPr>
          <a:xfrm rot="5400000">
            <a:off x="3409233" y="6772439"/>
            <a:ext cx="177787" cy="325263"/>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46" name="TextBox 45">
            <a:extLst>
              <a:ext uri="{FF2B5EF4-FFF2-40B4-BE49-F238E27FC236}">
                <a16:creationId xmlns:a16="http://schemas.microsoft.com/office/drawing/2014/main" id="{464ECE97-7122-4149-BF93-19C7CC17878D}"/>
              </a:ext>
            </a:extLst>
          </p:cNvPr>
          <p:cNvSpPr txBox="1"/>
          <p:nvPr/>
        </p:nvSpPr>
        <p:spPr>
          <a:xfrm>
            <a:off x="207323" y="7006548"/>
            <a:ext cx="2041538" cy="2126516"/>
          </a:xfrm>
          <a:prstGeom prst="round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b="1" dirty="0">
                <a:effectLst/>
                <a:latin typeface="Calibri" panose="020F0502020204030204" pitchFamily="34" charset="0"/>
                <a:ea typeface="Calibri" panose="020F0502020204030204" pitchFamily="34" charset="0"/>
                <a:cs typeface="Times New Roman" panose="02020603050405020304" pitchFamily="18" charset="0"/>
              </a:rPr>
              <a:t>Business </a:t>
            </a:r>
            <a:r>
              <a:rPr lang="en-US" sz="1200" b="1" dirty="0">
                <a:latin typeface="Calibri" panose="020F0502020204030204" pitchFamily="34" charset="0"/>
                <a:ea typeface="Calibri" panose="020F0502020204030204" pitchFamily="34" charset="0"/>
                <a:cs typeface="Times New Roman" panose="02020603050405020304" pitchFamily="18" charset="0"/>
              </a:rPr>
              <a:t>S</a:t>
            </a:r>
            <a:r>
              <a:rPr lang="en-US" sz="1200" b="1" dirty="0">
                <a:effectLst/>
                <a:latin typeface="Calibri" panose="020F0502020204030204" pitchFamily="34" charset="0"/>
                <a:ea typeface="Calibri" panose="020F0502020204030204" pitchFamily="34" charset="0"/>
                <a:cs typeface="Times New Roman" panose="02020603050405020304" pitchFamily="18" charset="0"/>
              </a:rPr>
              <a:t>upport</a:t>
            </a:r>
          </a:p>
          <a:p>
            <a:pPr algn="ctr"/>
            <a:r>
              <a:rPr lang="en-US" sz="1200" dirty="0">
                <a:latin typeface="Calibri" panose="020F0502020204030204" pitchFamily="34" charset="0"/>
                <a:ea typeface="Calibri" panose="020F0502020204030204" pitchFamily="34" charset="0"/>
                <a:cs typeface="Times New Roman" panose="02020603050405020304" pitchFamily="18" charset="0"/>
              </a:rPr>
              <a:t>Business Advisor to review progress, support implementation and evaluation</a:t>
            </a:r>
          </a:p>
          <a:p>
            <a:pPr algn="ct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ct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7" name="Arrow: Right 46">
            <a:extLst>
              <a:ext uri="{FF2B5EF4-FFF2-40B4-BE49-F238E27FC236}">
                <a16:creationId xmlns:a16="http://schemas.microsoft.com/office/drawing/2014/main" id="{FE3CAFCC-F362-4C3C-9B5C-83803189D54F}"/>
              </a:ext>
            </a:extLst>
          </p:cNvPr>
          <p:cNvSpPr/>
          <p:nvPr/>
        </p:nvSpPr>
        <p:spPr>
          <a:xfrm rot="5400000">
            <a:off x="1256880" y="6753248"/>
            <a:ext cx="167580" cy="335187"/>
          </a:xfrm>
          <a:prstGeom prst="rightArrow">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54" name="Arrow: Right 53">
            <a:extLst>
              <a:ext uri="{FF2B5EF4-FFF2-40B4-BE49-F238E27FC236}">
                <a16:creationId xmlns:a16="http://schemas.microsoft.com/office/drawing/2014/main" id="{73954D1C-0030-4611-B9A7-C59486F75FCF}"/>
              </a:ext>
            </a:extLst>
          </p:cNvPr>
          <p:cNvSpPr/>
          <p:nvPr/>
        </p:nvSpPr>
        <p:spPr>
          <a:xfrm rot="5400000">
            <a:off x="5626932" y="6747054"/>
            <a:ext cx="177784" cy="337369"/>
          </a:xfrm>
          <a:prstGeom prst="rightArrow">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56" name="TextBox 55">
            <a:extLst>
              <a:ext uri="{FF2B5EF4-FFF2-40B4-BE49-F238E27FC236}">
                <a16:creationId xmlns:a16="http://schemas.microsoft.com/office/drawing/2014/main" id="{2FDD4213-9403-46B0-8365-1C1C340E6CBF}"/>
              </a:ext>
            </a:extLst>
          </p:cNvPr>
          <p:cNvSpPr txBox="1"/>
          <p:nvPr/>
        </p:nvSpPr>
        <p:spPr>
          <a:xfrm>
            <a:off x="4757603" y="7006548"/>
            <a:ext cx="1893074" cy="2107763"/>
          </a:xfrm>
          <a:prstGeom prst="round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b="1" dirty="0">
                <a:effectLst/>
                <a:latin typeface="Calibri" panose="020F0502020204030204" pitchFamily="34" charset="0"/>
                <a:ea typeface="Calibri" panose="020F0502020204030204" pitchFamily="34" charset="0"/>
                <a:cs typeface="Times New Roman" panose="02020603050405020304" pitchFamily="18" charset="0"/>
              </a:rPr>
              <a:t>Other Support</a:t>
            </a:r>
          </a:p>
          <a:p>
            <a:pPr marL="171450" indent="-171450">
              <a:buFont typeface="Arial" panose="020B0604020202020204" pitchFamily="34" charset="0"/>
              <a:buChar char="•"/>
            </a:pPr>
            <a:r>
              <a:rPr lang="en-US" sz="1200" dirty="0">
                <a:latin typeface="Calibri" panose="020F0502020204030204" pitchFamily="34" charset="0"/>
                <a:cs typeface="Times New Roman" panose="02020603050405020304" pitchFamily="18" charset="0"/>
              </a:rPr>
              <a:t>Cohort facilitated peer to peer support.</a:t>
            </a:r>
          </a:p>
          <a:p>
            <a:pPr marL="171450" indent="-171450">
              <a:buFont typeface="Arial" panose="020B0604020202020204" pitchFamily="34" charset="0"/>
              <a:buChar char="•"/>
            </a:pPr>
            <a:r>
              <a:rPr lang="en-US" sz="1200" dirty="0">
                <a:latin typeface="Calibri" panose="020F0502020204030204" pitchFamily="34" charset="0"/>
                <a:cs typeface="Times New Roman" panose="02020603050405020304" pitchFamily="18" charset="0"/>
              </a:rPr>
              <a:t>Skills-based Volunteers (Cumbria Exchange).</a:t>
            </a:r>
          </a:p>
          <a:p>
            <a:pPr marL="171450" indent="-171450">
              <a:buFont typeface="Arial" panose="020B0604020202020204" pitchFamily="34" charset="0"/>
              <a:buChar char="•"/>
            </a:pPr>
            <a:r>
              <a:rPr lang="en-US" sz="1200" dirty="0">
                <a:latin typeface="Calibri" panose="020F0502020204030204" pitchFamily="34" charset="0"/>
                <a:cs typeface="Times New Roman" panose="02020603050405020304" pitchFamily="18" charset="0"/>
              </a:rPr>
              <a:t>Mentor programme.</a:t>
            </a:r>
          </a:p>
          <a:p>
            <a:endParaRPr lang="en-US" sz="1200" dirty="0">
              <a:latin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US" sz="1200" dirty="0">
              <a:latin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US" sz="1200" dirty="0">
              <a:latin typeface="Calibri" panose="020F0502020204030204" pitchFamily="34" charset="0"/>
              <a:cs typeface="Times New Roman" panose="02020603050405020304" pitchFamily="18" charset="0"/>
            </a:endParaRPr>
          </a:p>
        </p:txBody>
      </p:sp>
      <p:sp>
        <p:nvSpPr>
          <p:cNvPr id="58" name="Arrow: Right 57">
            <a:extLst>
              <a:ext uri="{FF2B5EF4-FFF2-40B4-BE49-F238E27FC236}">
                <a16:creationId xmlns:a16="http://schemas.microsoft.com/office/drawing/2014/main" id="{FE029CC8-DAF3-444F-9752-CB1C2A8B1500}"/>
              </a:ext>
            </a:extLst>
          </p:cNvPr>
          <p:cNvSpPr/>
          <p:nvPr/>
        </p:nvSpPr>
        <p:spPr>
          <a:xfrm rot="5400000">
            <a:off x="3412324" y="9082892"/>
            <a:ext cx="161681" cy="335187"/>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14" name="Arrow: Right 13">
            <a:extLst>
              <a:ext uri="{FF2B5EF4-FFF2-40B4-BE49-F238E27FC236}">
                <a16:creationId xmlns:a16="http://schemas.microsoft.com/office/drawing/2014/main" id="{0C5B2C66-3DF0-42C4-BB22-646DA766C559}"/>
              </a:ext>
            </a:extLst>
          </p:cNvPr>
          <p:cNvSpPr/>
          <p:nvPr/>
        </p:nvSpPr>
        <p:spPr>
          <a:xfrm rot="5400000">
            <a:off x="3440176" y="5324296"/>
            <a:ext cx="146694" cy="327621"/>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16" name="Arrow: Right 15">
            <a:extLst>
              <a:ext uri="{FF2B5EF4-FFF2-40B4-BE49-F238E27FC236}">
                <a16:creationId xmlns:a16="http://schemas.microsoft.com/office/drawing/2014/main" id="{9C38CD95-0714-46B1-844E-965D7407096F}"/>
              </a:ext>
            </a:extLst>
          </p:cNvPr>
          <p:cNvSpPr/>
          <p:nvPr/>
        </p:nvSpPr>
        <p:spPr>
          <a:xfrm rot="5400000">
            <a:off x="3434822" y="6010785"/>
            <a:ext cx="124251" cy="327621"/>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18" name="Arrow: Right 17">
            <a:extLst>
              <a:ext uri="{FF2B5EF4-FFF2-40B4-BE49-F238E27FC236}">
                <a16:creationId xmlns:a16="http://schemas.microsoft.com/office/drawing/2014/main" id="{3563F96E-CD49-475D-AD0F-750D7FCB6AC5}"/>
              </a:ext>
            </a:extLst>
          </p:cNvPr>
          <p:cNvSpPr/>
          <p:nvPr/>
        </p:nvSpPr>
        <p:spPr>
          <a:xfrm rot="5400000">
            <a:off x="1164324" y="9068486"/>
            <a:ext cx="190496" cy="335188"/>
          </a:xfrm>
          <a:prstGeom prst="rightArrow">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23" name="Arrow: Right 22">
            <a:extLst>
              <a:ext uri="{FF2B5EF4-FFF2-40B4-BE49-F238E27FC236}">
                <a16:creationId xmlns:a16="http://schemas.microsoft.com/office/drawing/2014/main" id="{C26F0B88-838F-4DEF-B567-CDBDD562872B}"/>
              </a:ext>
            </a:extLst>
          </p:cNvPr>
          <p:cNvSpPr/>
          <p:nvPr/>
        </p:nvSpPr>
        <p:spPr>
          <a:xfrm rot="5400000">
            <a:off x="5628130" y="9063967"/>
            <a:ext cx="220921" cy="291836"/>
          </a:xfrm>
          <a:prstGeom prst="rightArrow">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25" name="TextBox 24">
            <a:extLst>
              <a:ext uri="{FF2B5EF4-FFF2-40B4-BE49-F238E27FC236}">
                <a16:creationId xmlns:a16="http://schemas.microsoft.com/office/drawing/2014/main" id="{B3FF3F87-7CC2-4CF5-A77B-994430AC441A}"/>
              </a:ext>
            </a:extLst>
          </p:cNvPr>
          <p:cNvSpPr txBox="1"/>
          <p:nvPr/>
        </p:nvSpPr>
        <p:spPr>
          <a:xfrm>
            <a:off x="223648" y="9339096"/>
            <a:ext cx="6450345" cy="306467"/>
          </a:xfrm>
          <a:prstGeom prst="round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b="1" dirty="0">
                <a:effectLst/>
                <a:latin typeface="Calibri" panose="020F0502020204030204" pitchFamily="34" charset="0"/>
                <a:ea typeface="Calibri" panose="020F0502020204030204" pitchFamily="34" charset="0"/>
                <a:cs typeface="Times New Roman" panose="02020603050405020304" pitchFamily="18" charset="0"/>
              </a:rPr>
              <a:t>Monitoring, Evaluation and Share </a:t>
            </a:r>
            <a:r>
              <a:rPr lang="en-US" sz="1200" b="1" dirty="0">
                <a:latin typeface="Calibri" panose="020F0502020204030204" pitchFamily="34" charset="0"/>
                <a:ea typeface="Calibri" panose="020F0502020204030204" pitchFamily="34" charset="0"/>
                <a:cs typeface="Times New Roman" panose="02020603050405020304" pitchFamily="18" charset="0"/>
              </a:rPr>
              <a:t>L</a:t>
            </a:r>
            <a:r>
              <a:rPr lang="en-US" sz="1200" b="1" dirty="0">
                <a:effectLst/>
                <a:latin typeface="Calibri" panose="020F0502020204030204" pitchFamily="34" charset="0"/>
                <a:ea typeface="Calibri" panose="020F0502020204030204" pitchFamily="34" charset="0"/>
                <a:cs typeface="Times New Roman" panose="02020603050405020304" pitchFamily="18" charset="0"/>
              </a:rPr>
              <a:t>earning</a:t>
            </a:r>
            <a:endParaRPr lang="en-GB" sz="1200" b="1" dirty="0"/>
          </a:p>
        </p:txBody>
      </p:sp>
      <p:sp>
        <p:nvSpPr>
          <p:cNvPr id="2" name="TextBox 1">
            <a:extLst>
              <a:ext uri="{FF2B5EF4-FFF2-40B4-BE49-F238E27FC236}">
                <a16:creationId xmlns:a16="http://schemas.microsoft.com/office/drawing/2014/main" id="{AFFEC692-ACA7-4F66-A63E-A4BC86B1A298}"/>
              </a:ext>
            </a:extLst>
          </p:cNvPr>
          <p:cNvSpPr txBox="1"/>
          <p:nvPr/>
        </p:nvSpPr>
        <p:spPr>
          <a:xfrm>
            <a:off x="223648" y="2471818"/>
            <a:ext cx="3128105" cy="1940957"/>
          </a:xfrm>
          <a:prstGeom prst="round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b="1" dirty="0">
                <a:effectLst/>
                <a:latin typeface="Calibri" panose="020F0502020204030204" pitchFamily="34" charset="0"/>
                <a:ea typeface="Calibri" panose="020F0502020204030204" pitchFamily="34" charset="0"/>
                <a:cs typeface="Times New Roman" panose="02020603050405020304" pitchFamily="18" charset="0"/>
              </a:rPr>
              <a:t>Business Support</a:t>
            </a:r>
          </a:p>
          <a:p>
            <a:r>
              <a:rPr lang="en-US" sz="1200" dirty="0">
                <a:effectLst/>
                <a:latin typeface="Calibri" panose="020F0502020204030204" pitchFamily="34" charset="0"/>
                <a:ea typeface="Calibri" panose="020F0502020204030204" pitchFamily="34" charset="0"/>
                <a:cs typeface="Times New Roman" panose="02020603050405020304" pitchFamily="18" charset="0"/>
              </a:rPr>
              <a:t>Successful applicants will work with a Business Advisor to: </a:t>
            </a:r>
          </a:p>
          <a:p>
            <a:pPr marL="228600" indent="-228600">
              <a:buAutoNum type="arabicParenBoth"/>
            </a:pPr>
            <a:r>
              <a:rPr lang="en-US" sz="1200" dirty="0">
                <a:latin typeface="Calibri" panose="020F0502020204030204" pitchFamily="34" charset="0"/>
                <a:ea typeface="Calibri" panose="020F0502020204030204" pitchFamily="34" charset="0"/>
                <a:cs typeface="Times New Roman" panose="02020603050405020304" pitchFamily="18" charset="0"/>
              </a:rPr>
              <a:t>u</a:t>
            </a:r>
            <a:r>
              <a:rPr lang="en-US" sz="1200" dirty="0">
                <a:effectLst/>
                <a:latin typeface="Calibri" panose="020F0502020204030204" pitchFamily="34" charset="0"/>
                <a:ea typeface="Calibri" panose="020F0502020204030204" pitchFamily="34" charset="0"/>
                <a:cs typeface="Times New Roman" panose="02020603050405020304" pitchFamily="18" charset="0"/>
              </a:rPr>
              <a:t>ndertake an in depth organisation/business diagnostic </a:t>
            </a:r>
          </a:p>
          <a:p>
            <a:pPr marL="228600" indent="-228600">
              <a:buAutoNum type="arabicParenBoth"/>
            </a:pPr>
            <a:r>
              <a:rPr lang="en-US" sz="1200" dirty="0">
                <a:effectLst/>
                <a:latin typeface="Calibri" panose="020F0502020204030204" pitchFamily="34" charset="0"/>
                <a:ea typeface="Calibri" panose="020F0502020204030204" pitchFamily="34" charset="0"/>
                <a:cs typeface="Times New Roman" panose="02020603050405020304" pitchFamily="18" charset="0"/>
              </a:rPr>
              <a:t>produce future organisation/business development strategy and plans</a:t>
            </a:r>
          </a:p>
          <a:p>
            <a:pPr marL="228600" indent="-228600">
              <a:buAutoNum type="arabicParenBoth"/>
            </a:pPr>
            <a:r>
              <a:rPr lang="en-US" sz="1200" dirty="0">
                <a:latin typeface="Calibri" panose="020F0502020204030204" pitchFamily="34" charset="0"/>
                <a:ea typeface="Calibri" panose="020F0502020204030204" pitchFamily="34" charset="0"/>
                <a:cs typeface="Times New Roman" panose="02020603050405020304" pitchFamily="18" charset="0"/>
              </a:rPr>
              <a:t>p</a:t>
            </a:r>
            <a:r>
              <a:rPr lang="en-US" sz="1200" dirty="0">
                <a:effectLst/>
                <a:latin typeface="Calibri" panose="020F0502020204030204" pitchFamily="34" charset="0"/>
                <a:ea typeface="Calibri" panose="020F0502020204030204" pitchFamily="34" charset="0"/>
                <a:cs typeface="Times New Roman" panose="02020603050405020304" pitchFamily="18" charset="0"/>
              </a:rPr>
              <a:t>repare a Stage 2 Bedrock Award application*</a:t>
            </a:r>
            <a:endParaRPr lang="en-US" sz="12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9" name="Arrow: Right 48">
            <a:extLst>
              <a:ext uri="{FF2B5EF4-FFF2-40B4-BE49-F238E27FC236}">
                <a16:creationId xmlns:a16="http://schemas.microsoft.com/office/drawing/2014/main" id="{BEA1F5E5-49BE-4E81-8A00-EF99F4AFE9A5}"/>
              </a:ext>
            </a:extLst>
          </p:cNvPr>
          <p:cNvSpPr/>
          <p:nvPr/>
        </p:nvSpPr>
        <p:spPr>
          <a:xfrm rot="5400000">
            <a:off x="1706343" y="2203734"/>
            <a:ext cx="232105" cy="335187"/>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40" name="TextBox 39">
            <a:extLst>
              <a:ext uri="{FF2B5EF4-FFF2-40B4-BE49-F238E27FC236}">
                <a16:creationId xmlns:a16="http://schemas.microsoft.com/office/drawing/2014/main" id="{A8445319-DEFF-4BD7-BB85-B714218B1BE6}"/>
              </a:ext>
            </a:extLst>
          </p:cNvPr>
          <p:cNvSpPr txBox="1"/>
          <p:nvPr/>
        </p:nvSpPr>
        <p:spPr>
          <a:xfrm>
            <a:off x="5566727" y="5501008"/>
            <a:ext cx="1088575" cy="715089"/>
          </a:xfrm>
          <a:prstGeom prst="roundRect">
            <a:avLst/>
          </a:prstGeom>
          <a:ln>
            <a:solidFill>
              <a:schemeClr val="dk1"/>
            </a:solidFill>
            <a:prstDash val="sysDash"/>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dirty="0">
                <a:effectLst/>
                <a:latin typeface="Calibri" panose="020F0502020204030204" pitchFamily="34" charset="0"/>
                <a:ea typeface="Calibri" panose="020F0502020204030204" pitchFamily="34" charset="0"/>
                <a:cs typeface="Times New Roman" panose="02020603050405020304" pitchFamily="18" charset="0"/>
              </a:rPr>
              <a:t>Unsuccessful applicants advised</a:t>
            </a:r>
            <a:endParaRPr lang="en-GB" sz="1200" dirty="0"/>
          </a:p>
        </p:txBody>
      </p:sp>
      <p:cxnSp>
        <p:nvCxnSpPr>
          <p:cNvPr id="41" name="Straight Arrow Connector 40">
            <a:extLst>
              <a:ext uri="{FF2B5EF4-FFF2-40B4-BE49-F238E27FC236}">
                <a16:creationId xmlns:a16="http://schemas.microsoft.com/office/drawing/2014/main" id="{06E4F31D-686B-4CB7-A7BF-8576C37D58AF}"/>
              </a:ext>
            </a:extLst>
          </p:cNvPr>
          <p:cNvCxnSpPr>
            <a:cxnSpLocks/>
            <a:stCxn id="21" idx="3"/>
          </p:cNvCxnSpPr>
          <p:nvPr/>
        </p:nvCxnSpPr>
        <p:spPr>
          <a:xfrm>
            <a:off x="5324441" y="5835201"/>
            <a:ext cx="215202" cy="12189"/>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802161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541</TotalTime>
  <Words>565</Words>
  <Application>Microsoft Office PowerPoint</Application>
  <PresentationFormat>A4 Paper (210x297 mm)</PresentationFormat>
  <Paragraphs>62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Higgs</dc:creator>
  <cp:lastModifiedBy>Jenny Benson</cp:lastModifiedBy>
  <cp:revision>39</cp:revision>
  <dcterms:created xsi:type="dcterms:W3CDTF">2020-10-06T09:37:17Z</dcterms:created>
  <dcterms:modified xsi:type="dcterms:W3CDTF">2020-12-07T07:45:48Z</dcterms:modified>
</cp:coreProperties>
</file>